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4"/>
  </p:sldMasterIdLst>
  <p:notesMasterIdLst>
    <p:notesMasterId r:id="rId25"/>
  </p:notesMasterIdLst>
  <p:handoutMasterIdLst>
    <p:handoutMasterId r:id="rId26"/>
  </p:handoutMasterIdLst>
  <p:sldIdLst>
    <p:sldId id="257" r:id="rId5"/>
    <p:sldId id="285" r:id="rId6"/>
    <p:sldId id="258" r:id="rId7"/>
    <p:sldId id="278" r:id="rId8"/>
    <p:sldId id="260" r:id="rId9"/>
    <p:sldId id="261" r:id="rId10"/>
    <p:sldId id="264" r:id="rId11"/>
    <p:sldId id="277" r:id="rId12"/>
    <p:sldId id="268" r:id="rId13"/>
    <p:sldId id="287" r:id="rId14"/>
    <p:sldId id="262" r:id="rId15"/>
    <p:sldId id="263" r:id="rId16"/>
    <p:sldId id="282" r:id="rId17"/>
    <p:sldId id="286" r:id="rId18"/>
    <p:sldId id="283" r:id="rId19"/>
    <p:sldId id="284" r:id="rId20"/>
    <p:sldId id="270" r:id="rId21"/>
    <p:sldId id="281" r:id="rId22"/>
    <p:sldId id="276" r:id="rId23"/>
    <p:sldId id="266" r:id="rId24"/>
  </p:sldIdLst>
  <p:sldSz cx="9906000" cy="6858000" type="A4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MyriadLightCondensedItalic"/>
        <a:ea typeface="HY견고딕" panose="02030600000101010101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663" userDrawn="1">
          <p15:clr>
            <a:srgbClr val="A4A3A4"/>
          </p15:clr>
        </p15:guide>
        <p15:guide id="3" orient="horz" pos="3792" userDrawn="1">
          <p15:clr>
            <a:srgbClr val="A4A3A4"/>
          </p15:clr>
        </p15:guide>
        <p15:guide id="4" orient="horz" pos="336" userDrawn="1">
          <p15:clr>
            <a:srgbClr val="A4A3A4"/>
          </p15:clr>
        </p15:guide>
        <p15:guide id="5" orient="horz" pos="1933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1152" userDrawn="1">
          <p15:clr>
            <a:srgbClr val="A4A3A4"/>
          </p15:clr>
        </p15:guide>
        <p15:guide id="8" pos="3120" userDrawn="1">
          <p15:clr>
            <a:srgbClr val="A4A3A4"/>
          </p15:clr>
        </p15:guide>
        <p15:guide id="9" pos="545" userDrawn="1">
          <p15:clr>
            <a:srgbClr val="A4A3A4"/>
          </p15:clr>
        </p15:guide>
        <p15:guide id="10" pos="5695" userDrawn="1">
          <p15:clr>
            <a:srgbClr val="A4A3A4"/>
          </p15:clr>
        </p15:guide>
        <p15:guide id="11" pos="4992" userDrawn="1">
          <p15:clr>
            <a:srgbClr val="A4A3A4"/>
          </p15:clr>
        </p15:guide>
        <p15:guide id="12" pos="2678" userDrawn="1">
          <p15:clr>
            <a:srgbClr val="A4A3A4"/>
          </p15:clr>
        </p15:guide>
        <p15:guide id="13" pos="6023" userDrawn="1">
          <p15:clr>
            <a:srgbClr val="A4A3A4"/>
          </p15:clr>
        </p15:guide>
        <p15:guide id="14" pos="3021" userDrawn="1">
          <p15:clr>
            <a:srgbClr val="A4A3A4"/>
          </p15:clr>
        </p15:guide>
        <p15:guide id="15" pos="31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8CFF"/>
    <a:srgbClr val="777777"/>
    <a:srgbClr val="5BB5FF"/>
    <a:srgbClr val="8E9BAA"/>
    <a:srgbClr val="F8AF1E"/>
    <a:srgbClr val="00406D"/>
    <a:srgbClr val="EA410C"/>
    <a:srgbClr val="424C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88393" autoAdjust="0"/>
  </p:normalViewPr>
  <p:slideViewPr>
    <p:cSldViewPr showGuides="1">
      <p:cViewPr varScale="1">
        <p:scale>
          <a:sx n="161" d="100"/>
          <a:sy n="161" d="100"/>
        </p:scale>
        <p:origin x="504" y="168"/>
      </p:cViewPr>
      <p:guideLst>
        <p:guide orient="horz" pos="2160"/>
        <p:guide orient="horz" pos="663"/>
        <p:guide orient="horz" pos="3792"/>
        <p:guide orient="horz" pos="336"/>
        <p:guide orient="horz" pos="1933"/>
        <p:guide orient="horz" pos="3974"/>
        <p:guide orient="horz" pos="1152"/>
        <p:guide pos="3120"/>
        <p:guide pos="545"/>
        <p:guide pos="5695"/>
        <p:guide pos="4992"/>
        <p:guide pos="2678"/>
        <p:guide pos="6023"/>
        <p:guide pos="3021"/>
        <p:guide pos="31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13" d="100"/>
          <a:sy n="113" d="100"/>
        </p:scale>
        <p:origin x="3174" y="10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34AC83E-4F28-4EA9-9383-F794506A988C}" type="datetime4">
              <a:rPr lang="ko-KR" altLang="en-US" smtClean="0">
                <a:latin typeface="바탕" panose="02030600000101010101" pitchFamily="18" charset="-127"/>
                <a:ea typeface="바탕" panose="02030600000101010101" pitchFamily="18" charset="-127"/>
              </a:rPr>
              <a:t>2024년 3월 26일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4CBEF8-5CDE-472B-839B-B8BB0C881006}" type="slidenum">
              <a:rPr lang="en-US" altLang="ko-KR">
                <a:latin typeface="바탕" panose="02030600000101010101" pitchFamily="18" charset="-127"/>
                <a:ea typeface="바탕" panose="02030600000101010101" pitchFamily="18" charset="-127"/>
              </a:rPr>
              <a:t>‹#›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fld id="{23873BE6-AABF-4E77-8333-44B502740C47}" type="datetime4">
              <a:rPr lang="ko-KR" altLang="en-US" smtClean="0"/>
              <a:pPr/>
              <a:t>2024년 3월 26일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fld id="{6BB98AFB-CB0D-4DFE-87B9-B4B0D0DE73C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바탕" panose="02030600000101010101" pitchFamily="18" charset="-127"/>
        <a:ea typeface="바탕" panose="02030600000101010101" pitchFamily="18" charset="-127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바탕" panose="02030600000101010101" pitchFamily="18" charset="-127"/>
        <a:ea typeface="바탕" panose="02030600000101010101" pitchFamily="18" charset="-127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바탕" panose="02030600000101010101" pitchFamily="18" charset="-127"/>
        <a:ea typeface="바탕" panose="02030600000101010101" pitchFamily="18" charset="-127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바탕" panose="02030600000101010101" pitchFamily="18" charset="-127"/>
        <a:ea typeface="바탕" panose="02030600000101010101" pitchFamily="18" charset="-127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바탕" panose="02030600000101010101" pitchFamily="18" charset="-127"/>
        <a:ea typeface="바탕" panose="02030600000101010101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4014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831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5732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4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1025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5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35804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6060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11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3559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12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7485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13</a:t>
            </a:fld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5856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14</a:t>
            </a:fld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94376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15</a:t>
            </a:fld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1772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16</a:t>
            </a:fld>
            <a:endParaRPr lang="ko-KR" altLang="en-US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086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17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425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18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53634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en-US" altLang="ko-KR" smtClean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fld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8090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7498" y="1069849"/>
            <a:ext cx="8093202" cy="1470025"/>
          </a:xfrm>
        </p:spPr>
        <p:txBody>
          <a:bodyPr>
            <a:noAutofit/>
          </a:bodyPr>
          <a:lstStyle>
            <a:lvl1pPr algn="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2971800" y="384048"/>
            <a:ext cx="6438900" cy="612648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3612926" y="1909248"/>
            <a:ext cx="6522998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5035550" y="4419600"/>
            <a:ext cx="969963" cy="914400"/>
          </a:xfrm>
          <a:prstGeom prst="rect">
            <a:avLst/>
          </a:prstGeom>
          <a:noFill/>
        </p:spPr>
      </p:pic>
      <p:pic>
        <p:nvPicPr>
          <p:cNvPr id="25" name="그림 24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C0483658-9D39-4AF9-9848-A7DB72A0F5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4448944" y="6165304"/>
            <a:ext cx="1170085" cy="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6435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188720"/>
            <a:ext cx="8915400" cy="4983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576D09E-FFE9-4EE4-A68E-E5D9B5B73C1B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800" dirty="0"/>
          </a:p>
        </p:txBody>
      </p:sp>
      <p:pic>
        <p:nvPicPr>
          <p:cNvPr id="8" name="그림 7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9D078993-F3B8-4BD7-8B41-4940EBC61F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8409384" y="6309320"/>
            <a:ext cx="1170085" cy="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87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668" y="2286001"/>
            <a:ext cx="8420100" cy="1362075"/>
          </a:xfrm>
        </p:spPr>
        <p:txBody>
          <a:bodyPr anchor="t">
            <a:noAutofit/>
          </a:bodyPr>
          <a:lstStyle>
            <a:lvl1pPr algn="ctr">
              <a:defRPr sz="48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480" y="1353312"/>
            <a:ext cx="8420100" cy="905256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3612926" y="1909248"/>
            <a:ext cx="6522998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5035550" y="4419600"/>
            <a:ext cx="969963" cy="914400"/>
          </a:xfrm>
          <a:prstGeom prst="rect">
            <a:avLst/>
          </a:prstGeom>
          <a:noFill/>
        </p:spPr>
      </p:pic>
      <p:pic>
        <p:nvPicPr>
          <p:cNvPr id="26" name="그림 25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208444D6-86D5-4FB4-9056-83540863C9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8409384" y="6309320"/>
            <a:ext cx="1170085" cy="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9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5018" y="1289304"/>
            <a:ext cx="437515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1872" y="1289304"/>
            <a:ext cx="437515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311A3-2538-42DE-AEC3-5B7A40B68862}" type="datetime4">
              <a:rPr lang="ko-KR" altLang="en-US" smtClean="0"/>
              <a:pPr/>
              <a:t>2024년 3월 26일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바닥글 추가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640288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95300" y="1353312"/>
            <a:ext cx="4378452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093976"/>
            <a:ext cx="4376870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5032110" y="1353312"/>
            <a:ext cx="4378452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093976"/>
            <a:ext cx="4378590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731382C-53D0-4115-A306-E9DD1E6EF4DC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800" dirty="0"/>
          </a:p>
        </p:txBody>
      </p:sp>
      <p:pic>
        <p:nvPicPr>
          <p:cNvPr id="11" name="그림 10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60C9C724-F5D0-4A7A-988B-242C9C8163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8409384" y="6309320"/>
            <a:ext cx="1170085" cy="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3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0EB1591-0E28-496A-909F-C0BF50CFE62C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800" dirty="0"/>
          </a:p>
        </p:txBody>
      </p:sp>
      <p:pic>
        <p:nvPicPr>
          <p:cNvPr id="7" name="그림 6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FF102FE6-CE14-4BD6-A5F0-DE67809B73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8409384" y="6309320"/>
            <a:ext cx="1170085" cy="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27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(회사개요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8B6CA016-68E4-43FD-BE16-2F5A2106038A}"/>
              </a:ext>
            </a:extLst>
          </p:cNvPr>
          <p:cNvSpPr/>
          <p:nvPr userDrawn="1"/>
        </p:nvSpPr>
        <p:spPr>
          <a:xfrm>
            <a:off x="0" y="0"/>
            <a:ext cx="9906000" cy="1027765"/>
          </a:xfrm>
          <a:prstGeom prst="rect">
            <a:avLst/>
          </a:prstGeom>
          <a:gradFill>
            <a:gsLst>
              <a:gs pos="0">
                <a:schemeClr val="bg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6715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화면(본문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814C175F-6D66-4B78-AA37-73FA9AC50DAE}"/>
              </a:ext>
            </a:extLst>
          </p:cNvPr>
          <p:cNvSpPr/>
          <p:nvPr userDrawn="1"/>
        </p:nvSpPr>
        <p:spPr>
          <a:xfrm>
            <a:off x="0" y="0"/>
            <a:ext cx="9906000" cy="1027765"/>
          </a:xfrm>
          <a:prstGeom prst="rect">
            <a:avLst/>
          </a:prstGeom>
          <a:gradFill>
            <a:gsLst>
              <a:gs pos="0">
                <a:schemeClr val="bg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9EEAF4B-F2C9-4E12-8DF4-D8F2F2685B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128464" y="6296620"/>
            <a:ext cx="9649072" cy="27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547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진짜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165325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311A3-2538-42DE-AEC3-5B7A40B68862}" type="datetime4">
              <a:rPr lang="ko-KR" altLang="en-US" smtClean="0"/>
              <a:pPr/>
              <a:t>2024년 3월 26일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바닥글 추가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30578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7657338" y="356617"/>
            <a:ext cx="1753362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356617"/>
            <a:ext cx="69342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311A3-2538-42DE-AEC3-5B7A40B68862}" type="datetime4">
              <a:rPr lang="ko-KR" altLang="en-US" smtClean="0"/>
              <a:pPr/>
              <a:t>2024년 3월 26일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바닥글 추가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255318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White">
          <a:xfrm>
            <a:off x="0" y="0"/>
            <a:ext cx="9906000" cy="6858000"/>
          </a:xfrm>
          <a:prstGeom prst="rect">
            <a:avLst/>
          </a:prstGeom>
          <a:gradFill>
            <a:gsLst>
              <a:gs pos="6000">
                <a:schemeClr val="bg2">
                  <a:lumMod val="50000"/>
                  <a:alpha val="83000"/>
                </a:schemeClr>
              </a:gs>
              <a:gs pos="26000">
                <a:schemeClr val="bg2">
                  <a:lumMod val="50000"/>
                  <a:alpha val="63000"/>
                </a:schemeClr>
              </a:gs>
              <a:gs pos="50000">
                <a:schemeClr val="bg2">
                  <a:lumMod val="50000"/>
                  <a:alpha val="27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black">
          <a:xfrm>
            <a:off x="0" y="0"/>
            <a:ext cx="1317498" cy="987552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white">
          <a:xfrm>
            <a:off x="82550" y="1066800"/>
            <a:ext cx="2806700" cy="1219200"/>
          </a:xfrm>
          <a:prstGeom prst="rect">
            <a:avLst/>
          </a:prstGeom>
          <a:blipFill dpi="0" rotWithShape="1">
            <a:blip r:embed="rId1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36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9381562" y="5872450"/>
            <a:ext cx="588169" cy="555625"/>
          </a:xfrm>
          <a:prstGeom prst="rect">
            <a:avLst/>
          </a:prstGeom>
          <a:noFill/>
        </p:spPr>
      </p:pic>
      <p:pic>
        <p:nvPicPr>
          <p:cNvPr id="11" name="Picture 13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 flipH="1" flipV="1">
            <a:off x="165100" y="4724401"/>
            <a:ext cx="460904" cy="434975"/>
          </a:xfrm>
          <a:prstGeom prst="rect">
            <a:avLst/>
          </a:prstGeom>
          <a:noFill/>
        </p:spPr>
      </p:pic>
      <p:pic>
        <p:nvPicPr>
          <p:cNvPr id="12" name="Picture 9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577850" y="152401"/>
            <a:ext cx="749829" cy="708025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/>
          <p:nvPr/>
        </p:nvCxnSpPr>
        <p:spPr bwMode="white">
          <a:xfrm>
            <a:off x="1318358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ltGray">
          <a:xfrm>
            <a:off x="9440418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ltGray">
          <a:xfrm>
            <a:off x="2892552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grayWhite">
          <a:xfrm>
            <a:off x="0" y="990600"/>
            <a:ext cx="9906000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grayWhite">
          <a:xfrm>
            <a:off x="6270498" y="1069848"/>
            <a:ext cx="3635502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01"/>
          <p:cNvGrpSpPr>
            <a:grpSpLocks/>
          </p:cNvGrpSpPr>
          <p:nvPr/>
        </p:nvGrpSpPr>
        <p:grpSpPr bwMode="ltGray">
          <a:xfrm>
            <a:off x="-66638" y="-103188"/>
            <a:ext cx="4441788" cy="4217988"/>
            <a:chOff x="-80" y="-65"/>
            <a:chExt cx="2624" cy="2631"/>
          </a:xfrm>
          <a:solidFill>
            <a:schemeClr val="bg2">
              <a:lumMod val="20000"/>
              <a:lumOff val="80000"/>
              <a:alpha val="10196"/>
            </a:schemeClr>
          </a:solidFill>
        </p:grpSpPr>
        <p:sp>
          <p:nvSpPr>
            <p:cNvPr id="19" name="Freeform 102"/>
            <p:cNvSpPr>
              <a:spLocks/>
            </p:cNvSpPr>
            <p:nvPr/>
          </p:nvSpPr>
          <p:spPr bwMode="ltGray">
            <a:xfrm>
              <a:off x="1703" y="0"/>
              <a:ext cx="73" cy="34"/>
            </a:xfrm>
            <a:custGeom>
              <a:avLst/>
              <a:gdLst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32 w 711"/>
                <a:gd name="connsiteY2" fmla="*/ 401 h 451"/>
                <a:gd name="connsiteX3" fmla="*/ 112 w 711"/>
                <a:gd name="connsiteY3" fmla="*/ 367 h 451"/>
                <a:gd name="connsiteX4" fmla="*/ 94 w 711"/>
                <a:gd name="connsiteY4" fmla="*/ 335 h 451"/>
                <a:gd name="connsiteX5" fmla="*/ 674 w 711"/>
                <a:gd name="connsiteY5" fmla="*/ 0 h 451"/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85 w 711"/>
                <a:gd name="connsiteY2" fmla="*/ 369 h 451"/>
                <a:gd name="connsiteX3" fmla="*/ 132 w 711"/>
                <a:gd name="connsiteY3" fmla="*/ 401 h 451"/>
                <a:gd name="connsiteX4" fmla="*/ 112 w 711"/>
                <a:gd name="connsiteY4" fmla="*/ 367 h 451"/>
                <a:gd name="connsiteX5" fmla="*/ 94 w 711"/>
                <a:gd name="connsiteY5" fmla="*/ 335 h 451"/>
                <a:gd name="connsiteX6" fmla="*/ 674 w 711"/>
                <a:gd name="connsiteY6" fmla="*/ 0 h 451"/>
                <a:gd name="connsiteX0" fmla="*/ 674 w 711"/>
                <a:gd name="connsiteY0" fmla="*/ 0 h 401"/>
                <a:gd name="connsiteX1" fmla="*/ 711 w 711"/>
                <a:gd name="connsiteY1" fmla="*/ 67 h 401"/>
                <a:gd name="connsiteX2" fmla="*/ 185 w 711"/>
                <a:gd name="connsiteY2" fmla="*/ 369 h 401"/>
                <a:gd name="connsiteX3" fmla="*/ 132 w 711"/>
                <a:gd name="connsiteY3" fmla="*/ 401 h 401"/>
                <a:gd name="connsiteX4" fmla="*/ 112 w 711"/>
                <a:gd name="connsiteY4" fmla="*/ 367 h 401"/>
                <a:gd name="connsiteX5" fmla="*/ 94 w 711"/>
                <a:gd name="connsiteY5" fmla="*/ 335 h 401"/>
                <a:gd name="connsiteX6" fmla="*/ 674 w 711"/>
                <a:gd name="connsiteY6" fmla="*/ 0 h 401"/>
                <a:gd name="connsiteX0" fmla="*/ 562 w 599"/>
                <a:gd name="connsiteY0" fmla="*/ 0 h 401"/>
                <a:gd name="connsiteX1" fmla="*/ 599 w 599"/>
                <a:gd name="connsiteY1" fmla="*/ 67 h 401"/>
                <a:gd name="connsiteX2" fmla="*/ 73 w 599"/>
                <a:gd name="connsiteY2" fmla="*/ 369 h 401"/>
                <a:gd name="connsiteX3" fmla="*/ 20 w 599"/>
                <a:gd name="connsiteY3" fmla="*/ 401 h 401"/>
                <a:gd name="connsiteX4" fmla="*/ 0 w 599"/>
                <a:gd name="connsiteY4" fmla="*/ 367 h 401"/>
                <a:gd name="connsiteX5" fmla="*/ 562 w 599"/>
                <a:gd name="connsiteY5" fmla="*/ 0 h 401"/>
                <a:gd name="connsiteX0" fmla="*/ 0 w 599"/>
                <a:gd name="connsiteY0" fmla="*/ 300 h 334"/>
                <a:gd name="connsiteX1" fmla="*/ 599 w 599"/>
                <a:gd name="connsiteY1" fmla="*/ 0 h 334"/>
                <a:gd name="connsiteX2" fmla="*/ 73 w 599"/>
                <a:gd name="connsiteY2" fmla="*/ 302 h 334"/>
                <a:gd name="connsiteX3" fmla="*/ 20 w 599"/>
                <a:gd name="connsiteY3" fmla="*/ 334 h 334"/>
                <a:gd name="connsiteX4" fmla="*/ 0 w 599"/>
                <a:gd name="connsiteY4" fmla="*/ 300 h 334"/>
                <a:gd name="connsiteX0" fmla="*/ 0 w 73"/>
                <a:gd name="connsiteY0" fmla="*/ 5 h 39"/>
                <a:gd name="connsiteX1" fmla="*/ 73 w 73"/>
                <a:gd name="connsiteY1" fmla="*/ 7 h 39"/>
                <a:gd name="connsiteX2" fmla="*/ 20 w 73"/>
                <a:gd name="connsiteY2" fmla="*/ 39 h 39"/>
                <a:gd name="connsiteX3" fmla="*/ 0 w 73"/>
                <a:gd name="connsiteY3" fmla="*/ 5 h 39"/>
                <a:gd name="connsiteX0" fmla="*/ 0 w 73"/>
                <a:gd name="connsiteY0" fmla="*/ 0 h 34"/>
                <a:gd name="connsiteX1" fmla="*/ 73 w 73"/>
                <a:gd name="connsiteY1" fmla="*/ 2 h 34"/>
                <a:gd name="connsiteX2" fmla="*/ 20 w 73"/>
                <a:gd name="connsiteY2" fmla="*/ 34 h 34"/>
                <a:gd name="connsiteX3" fmla="*/ 0 w 73"/>
                <a:gd name="connsiteY3" fmla="*/ 0 h 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" h="34">
                  <a:moveTo>
                    <a:pt x="0" y="0"/>
                  </a:moveTo>
                  <a:cubicBezTo>
                    <a:pt x="24" y="1"/>
                    <a:pt x="49" y="1"/>
                    <a:pt x="73" y="2"/>
                  </a:cubicBezTo>
                  <a:lnTo>
                    <a:pt x="20" y="34"/>
                  </a:lnTo>
                  <a:cubicBezTo>
                    <a:pt x="13" y="23"/>
                    <a:pt x="7" y="1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03"/>
            <p:cNvSpPr>
              <a:spLocks/>
            </p:cNvSpPr>
            <p:nvPr/>
          </p:nvSpPr>
          <p:spPr bwMode="ltGray">
            <a:xfrm>
              <a:off x="1739" y="2"/>
              <a:ext cx="314" cy="131"/>
            </a:xfrm>
            <a:custGeom>
              <a:avLst/>
              <a:gdLst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3 w 638"/>
                <a:gd name="connsiteY2" fmla="*/ 353 h 353"/>
                <a:gd name="connsiteX3" fmla="*/ 0 w 638"/>
                <a:gd name="connsiteY3" fmla="*/ 284 h 353"/>
                <a:gd name="connsiteX4" fmla="*/ 129 w 638"/>
                <a:gd name="connsiteY4" fmla="*/ 222 h 353"/>
                <a:gd name="connsiteX5" fmla="*/ 607 w 638"/>
                <a:gd name="connsiteY5" fmla="*/ 0 h 353"/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14 w 638"/>
                <a:gd name="connsiteY2" fmla="*/ 222 h 353"/>
                <a:gd name="connsiteX3" fmla="*/ 33 w 638"/>
                <a:gd name="connsiteY3" fmla="*/ 353 h 353"/>
                <a:gd name="connsiteX4" fmla="*/ 0 w 638"/>
                <a:gd name="connsiteY4" fmla="*/ 284 h 353"/>
                <a:gd name="connsiteX5" fmla="*/ 129 w 638"/>
                <a:gd name="connsiteY5" fmla="*/ 222 h 353"/>
                <a:gd name="connsiteX6" fmla="*/ 607 w 638"/>
                <a:gd name="connsiteY6" fmla="*/ 0 h 353"/>
                <a:gd name="connsiteX0" fmla="*/ 129 w 638"/>
                <a:gd name="connsiteY0" fmla="*/ 151 h 282"/>
                <a:gd name="connsiteX1" fmla="*/ 638 w 638"/>
                <a:gd name="connsiteY1" fmla="*/ 0 h 282"/>
                <a:gd name="connsiteX2" fmla="*/ 314 w 638"/>
                <a:gd name="connsiteY2" fmla="*/ 151 h 282"/>
                <a:gd name="connsiteX3" fmla="*/ 33 w 638"/>
                <a:gd name="connsiteY3" fmla="*/ 282 h 282"/>
                <a:gd name="connsiteX4" fmla="*/ 0 w 638"/>
                <a:gd name="connsiteY4" fmla="*/ 213 h 282"/>
                <a:gd name="connsiteX5" fmla="*/ 129 w 638"/>
                <a:gd name="connsiteY5" fmla="*/ 151 h 282"/>
                <a:gd name="connsiteX0" fmla="*/ 129 w 314"/>
                <a:gd name="connsiteY0" fmla="*/ 0 h 131"/>
                <a:gd name="connsiteX1" fmla="*/ 314 w 314"/>
                <a:gd name="connsiteY1" fmla="*/ 0 h 131"/>
                <a:gd name="connsiteX2" fmla="*/ 33 w 314"/>
                <a:gd name="connsiteY2" fmla="*/ 131 h 131"/>
                <a:gd name="connsiteX3" fmla="*/ 0 w 314"/>
                <a:gd name="connsiteY3" fmla="*/ 62 h 131"/>
                <a:gd name="connsiteX4" fmla="*/ 129 w 314"/>
                <a:gd name="connsiteY4" fmla="*/ 0 h 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4" h="131">
                  <a:moveTo>
                    <a:pt x="129" y="0"/>
                  </a:moveTo>
                  <a:lnTo>
                    <a:pt x="314" y="0"/>
                  </a:lnTo>
                  <a:lnTo>
                    <a:pt x="33" y="131"/>
                  </a:lnTo>
                  <a:lnTo>
                    <a:pt x="0" y="62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04"/>
            <p:cNvSpPr>
              <a:spLocks/>
            </p:cNvSpPr>
            <p:nvPr/>
          </p:nvSpPr>
          <p:spPr bwMode="ltGray">
            <a:xfrm>
              <a:off x="1785" y="-65"/>
              <a:ext cx="654" cy="301"/>
            </a:xfrm>
            <a:custGeom>
              <a:avLst/>
              <a:gdLst/>
              <a:ahLst/>
              <a:cxnLst>
                <a:cxn ang="0">
                  <a:pos x="629" y="0"/>
                </a:cxn>
                <a:cxn ang="0">
                  <a:pos x="654" y="73"/>
                </a:cxn>
                <a:cxn ang="0">
                  <a:pos x="26" y="301"/>
                </a:cxn>
                <a:cxn ang="0">
                  <a:pos x="0" y="229"/>
                </a:cxn>
                <a:cxn ang="0">
                  <a:pos x="629" y="0"/>
                </a:cxn>
              </a:cxnLst>
              <a:rect l="0" t="0" r="r" b="b"/>
              <a:pathLst>
                <a:path w="654" h="301">
                  <a:moveTo>
                    <a:pt x="629" y="0"/>
                  </a:moveTo>
                  <a:lnTo>
                    <a:pt x="654" y="73"/>
                  </a:lnTo>
                  <a:lnTo>
                    <a:pt x="26" y="301"/>
                  </a:lnTo>
                  <a:lnTo>
                    <a:pt x="0" y="229"/>
                  </a:lnTo>
                  <a:lnTo>
                    <a:pt x="6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05"/>
            <p:cNvSpPr>
              <a:spLocks/>
            </p:cNvSpPr>
            <p:nvPr/>
          </p:nvSpPr>
          <p:spPr bwMode="ltGray">
            <a:xfrm>
              <a:off x="1821" y="94"/>
              <a:ext cx="666" cy="248"/>
            </a:xfrm>
            <a:custGeom>
              <a:avLst/>
              <a:gdLst/>
              <a:ahLst/>
              <a:cxnLst>
                <a:cxn ang="0">
                  <a:pos x="647" y="0"/>
                </a:cxn>
                <a:cxn ang="0">
                  <a:pos x="666" y="75"/>
                </a:cxn>
                <a:cxn ang="0">
                  <a:pos x="20" y="248"/>
                </a:cxn>
                <a:cxn ang="0">
                  <a:pos x="0" y="174"/>
                </a:cxn>
                <a:cxn ang="0">
                  <a:pos x="647" y="0"/>
                </a:cxn>
              </a:cxnLst>
              <a:rect l="0" t="0" r="r" b="b"/>
              <a:pathLst>
                <a:path w="666" h="248">
                  <a:moveTo>
                    <a:pt x="647" y="0"/>
                  </a:moveTo>
                  <a:lnTo>
                    <a:pt x="666" y="75"/>
                  </a:lnTo>
                  <a:lnTo>
                    <a:pt x="20" y="248"/>
                  </a:lnTo>
                  <a:lnTo>
                    <a:pt x="0" y="174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ltGray">
            <a:xfrm>
              <a:off x="1848" y="258"/>
              <a:ext cx="673" cy="192"/>
            </a:xfrm>
            <a:custGeom>
              <a:avLst/>
              <a:gdLst/>
              <a:ahLst/>
              <a:cxnLst>
                <a:cxn ang="0">
                  <a:pos x="659" y="0"/>
                </a:cxn>
                <a:cxn ang="0">
                  <a:pos x="673" y="76"/>
                </a:cxn>
                <a:cxn ang="0">
                  <a:pos x="14" y="192"/>
                </a:cxn>
                <a:cxn ang="0">
                  <a:pos x="0" y="116"/>
                </a:cxn>
                <a:cxn ang="0">
                  <a:pos x="659" y="0"/>
                </a:cxn>
              </a:cxnLst>
              <a:rect l="0" t="0" r="r" b="b"/>
              <a:pathLst>
                <a:path w="673" h="192">
                  <a:moveTo>
                    <a:pt x="659" y="0"/>
                  </a:moveTo>
                  <a:lnTo>
                    <a:pt x="673" y="76"/>
                  </a:lnTo>
                  <a:lnTo>
                    <a:pt x="14" y="192"/>
                  </a:lnTo>
                  <a:lnTo>
                    <a:pt x="0" y="116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ltGray">
            <a:xfrm>
              <a:off x="1867" y="424"/>
              <a:ext cx="673" cy="136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73" y="78"/>
                </a:cxn>
                <a:cxn ang="0">
                  <a:pos x="6" y="136"/>
                </a:cxn>
                <a:cxn ang="0">
                  <a:pos x="0" y="59"/>
                </a:cxn>
                <a:cxn ang="0">
                  <a:pos x="666" y="0"/>
                </a:cxn>
              </a:cxnLst>
              <a:rect l="0" t="0" r="r" b="b"/>
              <a:pathLst>
                <a:path w="673" h="136">
                  <a:moveTo>
                    <a:pt x="666" y="0"/>
                  </a:moveTo>
                  <a:lnTo>
                    <a:pt x="673" y="78"/>
                  </a:lnTo>
                  <a:lnTo>
                    <a:pt x="6" y="136"/>
                  </a:lnTo>
                  <a:lnTo>
                    <a:pt x="0" y="59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Rectangle 108"/>
            <p:cNvSpPr>
              <a:spLocks noChangeArrowheads="1"/>
            </p:cNvSpPr>
            <p:nvPr/>
          </p:nvSpPr>
          <p:spPr bwMode="ltGray">
            <a:xfrm>
              <a:off x="1875" y="593"/>
              <a:ext cx="669" cy="77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09"/>
            <p:cNvSpPr>
              <a:spLocks/>
            </p:cNvSpPr>
            <p:nvPr/>
          </p:nvSpPr>
          <p:spPr bwMode="ltGray">
            <a:xfrm>
              <a:off x="1867" y="703"/>
              <a:ext cx="673" cy="13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73" y="59"/>
                </a:cxn>
                <a:cxn ang="0">
                  <a:pos x="667" y="135"/>
                </a:cxn>
                <a:cxn ang="0">
                  <a:pos x="0" y="76"/>
                </a:cxn>
                <a:cxn ang="0">
                  <a:pos x="7" y="0"/>
                </a:cxn>
              </a:cxnLst>
              <a:rect l="0" t="0" r="r" b="b"/>
              <a:pathLst>
                <a:path w="673" h="135">
                  <a:moveTo>
                    <a:pt x="7" y="0"/>
                  </a:moveTo>
                  <a:lnTo>
                    <a:pt x="673" y="59"/>
                  </a:lnTo>
                  <a:lnTo>
                    <a:pt x="667" y="135"/>
                  </a:lnTo>
                  <a:lnTo>
                    <a:pt x="0" y="76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10"/>
            <p:cNvSpPr>
              <a:spLocks/>
            </p:cNvSpPr>
            <p:nvPr/>
          </p:nvSpPr>
          <p:spPr bwMode="ltGray">
            <a:xfrm>
              <a:off x="1849" y="813"/>
              <a:ext cx="674" cy="19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674" y="116"/>
                </a:cxn>
                <a:cxn ang="0">
                  <a:pos x="660" y="192"/>
                </a:cxn>
                <a:cxn ang="0">
                  <a:pos x="0" y="75"/>
                </a:cxn>
                <a:cxn ang="0">
                  <a:pos x="14" y="0"/>
                </a:cxn>
              </a:cxnLst>
              <a:rect l="0" t="0" r="r" b="b"/>
              <a:pathLst>
                <a:path w="674" h="192">
                  <a:moveTo>
                    <a:pt x="14" y="0"/>
                  </a:moveTo>
                  <a:lnTo>
                    <a:pt x="674" y="116"/>
                  </a:lnTo>
                  <a:lnTo>
                    <a:pt x="660" y="192"/>
                  </a:lnTo>
                  <a:lnTo>
                    <a:pt x="0" y="75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ltGray">
            <a:xfrm>
              <a:off x="1822" y="921"/>
              <a:ext cx="667" cy="24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667" y="173"/>
                </a:cxn>
                <a:cxn ang="0">
                  <a:pos x="647" y="247"/>
                </a:cxn>
                <a:cxn ang="0">
                  <a:pos x="0" y="74"/>
                </a:cxn>
                <a:cxn ang="0">
                  <a:pos x="20" y="0"/>
                </a:cxn>
              </a:cxnLst>
              <a:rect l="0" t="0" r="r" b="b"/>
              <a:pathLst>
                <a:path w="667" h="247">
                  <a:moveTo>
                    <a:pt x="20" y="0"/>
                  </a:moveTo>
                  <a:lnTo>
                    <a:pt x="667" y="173"/>
                  </a:lnTo>
                  <a:lnTo>
                    <a:pt x="647" y="247"/>
                  </a:lnTo>
                  <a:lnTo>
                    <a:pt x="0" y="74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ltGray">
            <a:xfrm>
              <a:off x="1787" y="1027"/>
              <a:ext cx="655" cy="301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655" y="229"/>
                </a:cxn>
                <a:cxn ang="0">
                  <a:pos x="629" y="301"/>
                </a:cxn>
                <a:cxn ang="0">
                  <a:pos x="0" y="72"/>
                </a:cxn>
                <a:cxn ang="0">
                  <a:pos x="26" y="0"/>
                </a:cxn>
              </a:cxnLst>
              <a:rect l="0" t="0" r="r" b="b"/>
              <a:pathLst>
                <a:path w="655" h="301">
                  <a:moveTo>
                    <a:pt x="26" y="0"/>
                  </a:moveTo>
                  <a:lnTo>
                    <a:pt x="655" y="229"/>
                  </a:lnTo>
                  <a:lnTo>
                    <a:pt x="629" y="301"/>
                  </a:lnTo>
                  <a:lnTo>
                    <a:pt x="0" y="7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ltGray">
            <a:xfrm>
              <a:off x="1742" y="1130"/>
              <a:ext cx="639" cy="35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639" y="283"/>
                </a:cxn>
                <a:cxn ang="0">
                  <a:pos x="606" y="353"/>
                </a:cxn>
                <a:cxn ang="0">
                  <a:pos x="0" y="70"/>
                </a:cxn>
                <a:cxn ang="0">
                  <a:pos x="32" y="0"/>
                </a:cxn>
              </a:cxnLst>
              <a:rect l="0" t="0" r="r" b="b"/>
              <a:pathLst>
                <a:path w="639" h="353">
                  <a:moveTo>
                    <a:pt x="32" y="0"/>
                  </a:moveTo>
                  <a:lnTo>
                    <a:pt x="639" y="283"/>
                  </a:lnTo>
                  <a:lnTo>
                    <a:pt x="606" y="353"/>
                  </a:lnTo>
                  <a:lnTo>
                    <a:pt x="0" y="7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ltGray">
            <a:xfrm>
              <a:off x="1689" y="1230"/>
              <a:ext cx="617" cy="400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617" y="334"/>
                </a:cxn>
                <a:cxn ang="0">
                  <a:pos x="579" y="400"/>
                </a:cxn>
                <a:cxn ang="0">
                  <a:pos x="0" y="66"/>
                </a:cxn>
                <a:cxn ang="0">
                  <a:pos x="37" y="0"/>
                </a:cxn>
              </a:cxnLst>
              <a:rect l="0" t="0" r="r" b="b"/>
              <a:pathLst>
                <a:path w="617" h="400">
                  <a:moveTo>
                    <a:pt x="37" y="0"/>
                  </a:moveTo>
                  <a:lnTo>
                    <a:pt x="617" y="334"/>
                  </a:lnTo>
                  <a:lnTo>
                    <a:pt x="579" y="400"/>
                  </a:lnTo>
                  <a:lnTo>
                    <a:pt x="0" y="66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ltGray">
            <a:xfrm>
              <a:off x="1627" y="1325"/>
              <a:ext cx="592" cy="44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2" y="383"/>
                </a:cxn>
                <a:cxn ang="0">
                  <a:pos x="548" y="446"/>
                </a:cxn>
                <a:cxn ang="0">
                  <a:pos x="0" y="62"/>
                </a:cxn>
                <a:cxn ang="0">
                  <a:pos x="44" y="0"/>
                </a:cxn>
              </a:cxnLst>
              <a:rect l="0" t="0" r="r" b="b"/>
              <a:pathLst>
                <a:path w="592" h="446">
                  <a:moveTo>
                    <a:pt x="44" y="0"/>
                  </a:moveTo>
                  <a:lnTo>
                    <a:pt x="592" y="383"/>
                  </a:lnTo>
                  <a:lnTo>
                    <a:pt x="548" y="446"/>
                  </a:lnTo>
                  <a:lnTo>
                    <a:pt x="0" y="6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ltGray">
            <a:xfrm>
              <a:off x="1558" y="1414"/>
              <a:ext cx="562" cy="48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562" y="430"/>
                </a:cxn>
                <a:cxn ang="0">
                  <a:pos x="511" y="489"/>
                </a:cxn>
                <a:cxn ang="0">
                  <a:pos x="0" y="58"/>
                </a:cxn>
                <a:cxn ang="0">
                  <a:pos x="49" y="0"/>
                </a:cxn>
              </a:cxnLst>
              <a:rect l="0" t="0" r="r" b="b"/>
              <a:pathLst>
                <a:path w="562" h="489">
                  <a:moveTo>
                    <a:pt x="49" y="0"/>
                  </a:moveTo>
                  <a:lnTo>
                    <a:pt x="562" y="430"/>
                  </a:lnTo>
                  <a:lnTo>
                    <a:pt x="511" y="489"/>
                  </a:lnTo>
                  <a:lnTo>
                    <a:pt x="0" y="58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117"/>
            <p:cNvSpPr>
              <a:spLocks/>
            </p:cNvSpPr>
            <p:nvPr/>
          </p:nvSpPr>
          <p:spPr bwMode="ltGray">
            <a:xfrm>
              <a:off x="1480" y="1498"/>
              <a:ext cx="529" cy="52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29" y="473"/>
                </a:cxn>
                <a:cxn ang="0">
                  <a:pos x="474" y="527"/>
                </a:cxn>
                <a:cxn ang="0">
                  <a:pos x="0" y="54"/>
                </a:cxn>
                <a:cxn ang="0">
                  <a:pos x="56" y="0"/>
                </a:cxn>
              </a:cxnLst>
              <a:rect l="0" t="0" r="r" b="b"/>
              <a:pathLst>
                <a:path w="529" h="527">
                  <a:moveTo>
                    <a:pt x="56" y="0"/>
                  </a:moveTo>
                  <a:lnTo>
                    <a:pt x="529" y="473"/>
                  </a:lnTo>
                  <a:lnTo>
                    <a:pt x="474" y="527"/>
                  </a:lnTo>
                  <a:lnTo>
                    <a:pt x="0" y="54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118"/>
            <p:cNvSpPr>
              <a:spLocks/>
            </p:cNvSpPr>
            <p:nvPr/>
          </p:nvSpPr>
          <p:spPr bwMode="ltGray">
            <a:xfrm>
              <a:off x="1397" y="1574"/>
              <a:ext cx="490" cy="562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490" y="513"/>
                </a:cxn>
                <a:cxn ang="0">
                  <a:pos x="430" y="56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490" h="562">
                  <a:moveTo>
                    <a:pt x="59" y="0"/>
                  </a:moveTo>
                  <a:lnTo>
                    <a:pt x="490" y="513"/>
                  </a:lnTo>
                  <a:lnTo>
                    <a:pt x="430" y="562"/>
                  </a:lnTo>
                  <a:lnTo>
                    <a:pt x="0" y="51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119"/>
            <p:cNvSpPr>
              <a:spLocks/>
            </p:cNvSpPr>
            <p:nvPr/>
          </p:nvSpPr>
          <p:spPr bwMode="ltGray">
            <a:xfrm>
              <a:off x="1308" y="1644"/>
              <a:ext cx="446" cy="593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46" y="548"/>
                </a:cxn>
                <a:cxn ang="0">
                  <a:pos x="384" y="593"/>
                </a:cxn>
                <a:cxn ang="0">
                  <a:pos x="0" y="45"/>
                </a:cxn>
                <a:cxn ang="0">
                  <a:pos x="64" y="0"/>
                </a:cxn>
              </a:cxnLst>
              <a:rect l="0" t="0" r="r" b="b"/>
              <a:pathLst>
                <a:path w="446" h="593">
                  <a:moveTo>
                    <a:pt x="64" y="0"/>
                  </a:moveTo>
                  <a:lnTo>
                    <a:pt x="446" y="548"/>
                  </a:lnTo>
                  <a:lnTo>
                    <a:pt x="384" y="593"/>
                  </a:lnTo>
                  <a:lnTo>
                    <a:pt x="0" y="45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120"/>
            <p:cNvSpPr>
              <a:spLocks/>
            </p:cNvSpPr>
            <p:nvPr/>
          </p:nvSpPr>
          <p:spPr bwMode="ltGray">
            <a:xfrm>
              <a:off x="1214" y="1707"/>
              <a:ext cx="401" cy="618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401" y="579"/>
                </a:cxn>
                <a:cxn ang="0">
                  <a:pos x="334" y="618"/>
                </a:cxn>
                <a:cxn ang="0">
                  <a:pos x="0" y="38"/>
                </a:cxn>
                <a:cxn ang="0">
                  <a:pos x="66" y="0"/>
                </a:cxn>
              </a:cxnLst>
              <a:rect l="0" t="0" r="r" b="b"/>
              <a:pathLst>
                <a:path w="401" h="618">
                  <a:moveTo>
                    <a:pt x="66" y="0"/>
                  </a:moveTo>
                  <a:lnTo>
                    <a:pt x="401" y="579"/>
                  </a:lnTo>
                  <a:lnTo>
                    <a:pt x="334" y="618"/>
                  </a:lnTo>
                  <a:lnTo>
                    <a:pt x="0" y="38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121"/>
            <p:cNvSpPr>
              <a:spLocks/>
            </p:cNvSpPr>
            <p:nvPr/>
          </p:nvSpPr>
          <p:spPr bwMode="ltGray">
            <a:xfrm>
              <a:off x="1115" y="1760"/>
              <a:ext cx="353" cy="640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53" y="607"/>
                </a:cxn>
                <a:cxn ang="0">
                  <a:pos x="282" y="640"/>
                </a:cxn>
                <a:cxn ang="0">
                  <a:pos x="0" y="33"/>
                </a:cxn>
                <a:cxn ang="0">
                  <a:pos x="69" y="0"/>
                </a:cxn>
              </a:cxnLst>
              <a:rect l="0" t="0" r="r" b="b"/>
              <a:pathLst>
                <a:path w="353" h="640">
                  <a:moveTo>
                    <a:pt x="69" y="0"/>
                  </a:moveTo>
                  <a:lnTo>
                    <a:pt x="353" y="607"/>
                  </a:lnTo>
                  <a:lnTo>
                    <a:pt x="282" y="640"/>
                  </a:lnTo>
                  <a:lnTo>
                    <a:pt x="0" y="33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122"/>
            <p:cNvSpPr>
              <a:spLocks/>
            </p:cNvSpPr>
            <p:nvPr/>
          </p:nvSpPr>
          <p:spPr bwMode="ltGray">
            <a:xfrm>
              <a:off x="1012" y="1806"/>
              <a:ext cx="301" cy="656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01" y="629"/>
                </a:cxn>
                <a:cxn ang="0">
                  <a:pos x="228" y="656"/>
                </a:cxn>
                <a:cxn ang="0">
                  <a:pos x="0" y="27"/>
                </a:cxn>
                <a:cxn ang="0">
                  <a:pos x="72" y="0"/>
                </a:cxn>
              </a:cxnLst>
              <a:rect l="0" t="0" r="r" b="b"/>
              <a:pathLst>
                <a:path w="301" h="656">
                  <a:moveTo>
                    <a:pt x="72" y="0"/>
                  </a:moveTo>
                  <a:lnTo>
                    <a:pt x="301" y="629"/>
                  </a:lnTo>
                  <a:lnTo>
                    <a:pt x="228" y="656"/>
                  </a:lnTo>
                  <a:lnTo>
                    <a:pt x="0" y="27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123"/>
            <p:cNvSpPr>
              <a:spLocks/>
            </p:cNvSpPr>
            <p:nvPr/>
          </p:nvSpPr>
          <p:spPr bwMode="ltGray">
            <a:xfrm>
              <a:off x="906" y="1844"/>
              <a:ext cx="248" cy="666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248" y="646"/>
                </a:cxn>
                <a:cxn ang="0">
                  <a:pos x="173" y="666"/>
                </a:cxn>
                <a:cxn ang="0">
                  <a:pos x="0" y="18"/>
                </a:cxn>
                <a:cxn ang="0">
                  <a:pos x="74" y="0"/>
                </a:cxn>
              </a:cxnLst>
              <a:rect l="0" t="0" r="r" b="b"/>
              <a:pathLst>
                <a:path w="248" h="666">
                  <a:moveTo>
                    <a:pt x="74" y="0"/>
                  </a:moveTo>
                  <a:lnTo>
                    <a:pt x="248" y="646"/>
                  </a:lnTo>
                  <a:lnTo>
                    <a:pt x="173" y="666"/>
                  </a:lnTo>
                  <a:lnTo>
                    <a:pt x="0" y="18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124"/>
            <p:cNvSpPr>
              <a:spLocks/>
            </p:cNvSpPr>
            <p:nvPr/>
          </p:nvSpPr>
          <p:spPr bwMode="ltGray">
            <a:xfrm>
              <a:off x="798" y="1870"/>
              <a:ext cx="192" cy="67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192" y="660"/>
                </a:cxn>
                <a:cxn ang="0">
                  <a:pos x="116" y="673"/>
                </a:cxn>
                <a:cxn ang="0">
                  <a:pos x="0" y="13"/>
                </a:cxn>
                <a:cxn ang="0">
                  <a:pos x="76" y="0"/>
                </a:cxn>
              </a:cxnLst>
              <a:rect l="0" t="0" r="r" b="b"/>
              <a:pathLst>
                <a:path w="192" h="673">
                  <a:moveTo>
                    <a:pt x="76" y="0"/>
                  </a:moveTo>
                  <a:lnTo>
                    <a:pt x="192" y="660"/>
                  </a:lnTo>
                  <a:lnTo>
                    <a:pt x="116" y="673"/>
                  </a:lnTo>
                  <a:lnTo>
                    <a:pt x="0" y="13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125"/>
            <p:cNvSpPr>
              <a:spLocks/>
            </p:cNvSpPr>
            <p:nvPr/>
          </p:nvSpPr>
          <p:spPr bwMode="ltGray">
            <a:xfrm>
              <a:off x="688" y="1888"/>
              <a:ext cx="136" cy="673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36" y="667"/>
                </a:cxn>
                <a:cxn ang="0">
                  <a:pos x="58" y="673"/>
                </a:cxn>
                <a:cxn ang="0">
                  <a:pos x="0" y="7"/>
                </a:cxn>
                <a:cxn ang="0">
                  <a:pos x="77" y="0"/>
                </a:cxn>
              </a:cxnLst>
              <a:rect l="0" t="0" r="r" b="b"/>
              <a:pathLst>
                <a:path w="136" h="673">
                  <a:moveTo>
                    <a:pt x="77" y="0"/>
                  </a:moveTo>
                  <a:lnTo>
                    <a:pt x="136" y="667"/>
                  </a:lnTo>
                  <a:lnTo>
                    <a:pt x="58" y="673"/>
                  </a:lnTo>
                  <a:lnTo>
                    <a:pt x="0" y="7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Rectangle 126"/>
            <p:cNvSpPr>
              <a:spLocks noChangeArrowheads="1"/>
            </p:cNvSpPr>
            <p:nvPr/>
          </p:nvSpPr>
          <p:spPr bwMode="ltGray">
            <a:xfrm>
              <a:off x="578" y="1896"/>
              <a:ext cx="77" cy="670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127"/>
            <p:cNvSpPr>
              <a:spLocks/>
            </p:cNvSpPr>
            <p:nvPr/>
          </p:nvSpPr>
          <p:spPr bwMode="ltGray">
            <a:xfrm>
              <a:off x="410" y="1889"/>
              <a:ext cx="135" cy="67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35" y="7"/>
                </a:cxn>
                <a:cxn ang="0">
                  <a:pos x="76" y="673"/>
                </a:cxn>
                <a:cxn ang="0">
                  <a:pos x="0" y="666"/>
                </a:cxn>
                <a:cxn ang="0">
                  <a:pos x="59" y="0"/>
                </a:cxn>
              </a:cxnLst>
              <a:rect l="0" t="0" r="r" b="b"/>
              <a:pathLst>
                <a:path w="135" h="673">
                  <a:moveTo>
                    <a:pt x="59" y="0"/>
                  </a:moveTo>
                  <a:lnTo>
                    <a:pt x="135" y="7"/>
                  </a:lnTo>
                  <a:lnTo>
                    <a:pt x="76" y="673"/>
                  </a:lnTo>
                  <a:lnTo>
                    <a:pt x="0" y="666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128"/>
            <p:cNvSpPr>
              <a:spLocks/>
            </p:cNvSpPr>
            <p:nvPr/>
          </p:nvSpPr>
          <p:spPr bwMode="ltGray">
            <a:xfrm>
              <a:off x="243" y="1872"/>
              <a:ext cx="192" cy="672"/>
            </a:xfrm>
            <a:custGeom>
              <a:avLst/>
              <a:gdLst/>
              <a:ahLst/>
              <a:cxnLst>
                <a:cxn ang="0">
                  <a:pos x="117" y="0"/>
                </a:cxn>
                <a:cxn ang="0">
                  <a:pos x="192" y="13"/>
                </a:cxn>
                <a:cxn ang="0">
                  <a:pos x="76" y="672"/>
                </a:cxn>
                <a:cxn ang="0">
                  <a:pos x="0" y="659"/>
                </a:cxn>
                <a:cxn ang="0">
                  <a:pos x="117" y="0"/>
                </a:cxn>
              </a:cxnLst>
              <a:rect l="0" t="0" r="r" b="b"/>
              <a:pathLst>
                <a:path w="192" h="672">
                  <a:moveTo>
                    <a:pt x="117" y="0"/>
                  </a:moveTo>
                  <a:lnTo>
                    <a:pt x="192" y="13"/>
                  </a:lnTo>
                  <a:lnTo>
                    <a:pt x="76" y="672"/>
                  </a:lnTo>
                  <a:lnTo>
                    <a:pt x="0" y="659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129"/>
            <p:cNvSpPr>
              <a:spLocks/>
            </p:cNvSpPr>
            <p:nvPr/>
          </p:nvSpPr>
          <p:spPr bwMode="ltGray">
            <a:xfrm>
              <a:off x="80" y="1845"/>
              <a:ext cx="247" cy="666"/>
            </a:xfrm>
            <a:custGeom>
              <a:avLst/>
              <a:gdLst/>
              <a:ahLst/>
              <a:cxnLst>
                <a:cxn ang="0">
                  <a:pos x="172" y="0"/>
                </a:cxn>
                <a:cxn ang="0">
                  <a:pos x="247" y="20"/>
                </a:cxn>
                <a:cxn ang="0">
                  <a:pos x="74" y="666"/>
                </a:cxn>
                <a:cxn ang="0">
                  <a:pos x="0" y="646"/>
                </a:cxn>
                <a:cxn ang="0">
                  <a:pos x="172" y="0"/>
                </a:cxn>
              </a:cxnLst>
              <a:rect l="0" t="0" r="r" b="b"/>
              <a:pathLst>
                <a:path w="247" h="666">
                  <a:moveTo>
                    <a:pt x="172" y="0"/>
                  </a:moveTo>
                  <a:lnTo>
                    <a:pt x="247" y="20"/>
                  </a:lnTo>
                  <a:lnTo>
                    <a:pt x="74" y="666"/>
                  </a:lnTo>
                  <a:lnTo>
                    <a:pt x="0" y="646"/>
                  </a:lnTo>
                  <a:lnTo>
                    <a:pt x="1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130"/>
            <p:cNvSpPr>
              <a:spLocks/>
            </p:cNvSpPr>
            <p:nvPr/>
          </p:nvSpPr>
          <p:spPr bwMode="ltGray">
            <a:xfrm>
              <a:off x="-80" y="1808"/>
              <a:ext cx="301" cy="656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301" y="27"/>
                </a:cxn>
                <a:cxn ang="0">
                  <a:pos x="72" y="656"/>
                </a:cxn>
                <a:cxn ang="0">
                  <a:pos x="0" y="629"/>
                </a:cxn>
                <a:cxn ang="0">
                  <a:pos x="229" y="0"/>
                </a:cxn>
              </a:cxnLst>
              <a:rect l="0" t="0" r="r" b="b"/>
              <a:pathLst>
                <a:path w="301" h="656">
                  <a:moveTo>
                    <a:pt x="229" y="0"/>
                  </a:moveTo>
                  <a:lnTo>
                    <a:pt x="301" y="27"/>
                  </a:lnTo>
                  <a:lnTo>
                    <a:pt x="72" y="656"/>
                  </a:lnTo>
                  <a:lnTo>
                    <a:pt x="0" y="629"/>
                  </a:lnTo>
                  <a:lnTo>
                    <a:pt x="2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131"/>
            <p:cNvSpPr>
              <a:spLocks/>
            </p:cNvSpPr>
            <p:nvPr/>
          </p:nvSpPr>
          <p:spPr bwMode="ltGray">
            <a:xfrm>
              <a:off x="-42" y="1764"/>
              <a:ext cx="160" cy="377"/>
            </a:xfrm>
            <a:custGeom>
              <a:avLst/>
              <a:gdLst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70 w 353"/>
                <a:gd name="connsiteY2" fmla="*/ 639 h 639"/>
                <a:gd name="connsiteX3" fmla="*/ 0 w 353"/>
                <a:gd name="connsiteY3" fmla="*/ 606 h 639"/>
                <a:gd name="connsiteX4" fmla="*/ 193 w 353"/>
                <a:gd name="connsiteY4" fmla="*/ 193 h 639"/>
                <a:gd name="connsiteX5" fmla="*/ 283 w 353"/>
                <a:gd name="connsiteY5" fmla="*/ 0 h 639"/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193 w 353"/>
                <a:gd name="connsiteY2" fmla="*/ 377 h 639"/>
                <a:gd name="connsiteX3" fmla="*/ 70 w 353"/>
                <a:gd name="connsiteY3" fmla="*/ 639 h 639"/>
                <a:gd name="connsiteX4" fmla="*/ 0 w 353"/>
                <a:gd name="connsiteY4" fmla="*/ 606 h 639"/>
                <a:gd name="connsiteX5" fmla="*/ 193 w 353"/>
                <a:gd name="connsiteY5" fmla="*/ 193 h 639"/>
                <a:gd name="connsiteX6" fmla="*/ 283 w 353"/>
                <a:gd name="connsiteY6" fmla="*/ 0 h 639"/>
                <a:gd name="connsiteX0" fmla="*/ 283 w 353"/>
                <a:gd name="connsiteY0" fmla="*/ 0 h 606"/>
                <a:gd name="connsiteX1" fmla="*/ 353 w 353"/>
                <a:gd name="connsiteY1" fmla="*/ 33 h 606"/>
                <a:gd name="connsiteX2" fmla="*/ 193 w 353"/>
                <a:gd name="connsiteY2" fmla="*/ 377 h 606"/>
                <a:gd name="connsiteX3" fmla="*/ 0 w 353"/>
                <a:gd name="connsiteY3" fmla="*/ 606 h 606"/>
                <a:gd name="connsiteX4" fmla="*/ 193 w 353"/>
                <a:gd name="connsiteY4" fmla="*/ 193 h 606"/>
                <a:gd name="connsiteX5" fmla="*/ 283 w 353"/>
                <a:gd name="connsiteY5" fmla="*/ 0 h 606"/>
                <a:gd name="connsiteX0" fmla="*/ 90 w 160"/>
                <a:gd name="connsiteY0" fmla="*/ 0 h 377"/>
                <a:gd name="connsiteX1" fmla="*/ 160 w 160"/>
                <a:gd name="connsiteY1" fmla="*/ 33 h 377"/>
                <a:gd name="connsiteX2" fmla="*/ 0 w 160"/>
                <a:gd name="connsiteY2" fmla="*/ 377 h 377"/>
                <a:gd name="connsiteX3" fmla="*/ 0 w 160"/>
                <a:gd name="connsiteY3" fmla="*/ 193 h 377"/>
                <a:gd name="connsiteX4" fmla="*/ 90 w 160"/>
                <a:gd name="connsiteY4" fmla="*/ 0 h 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" h="377">
                  <a:moveTo>
                    <a:pt x="90" y="0"/>
                  </a:moveTo>
                  <a:lnTo>
                    <a:pt x="160" y="33"/>
                  </a:lnTo>
                  <a:cubicBezTo>
                    <a:pt x="107" y="148"/>
                    <a:pt x="53" y="262"/>
                    <a:pt x="0" y="377"/>
                  </a:cubicBezTo>
                  <a:lnTo>
                    <a:pt x="0" y="193"/>
                  </a:lnTo>
                  <a:cubicBezTo>
                    <a:pt x="30" y="129"/>
                    <a:pt x="60" y="64"/>
                    <a:pt x="9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132"/>
            <p:cNvSpPr>
              <a:spLocks/>
            </p:cNvSpPr>
            <p:nvPr/>
          </p:nvSpPr>
          <p:spPr bwMode="ltGray">
            <a:xfrm>
              <a:off x="-42" y="1714"/>
              <a:ext cx="60" cy="136"/>
            </a:xfrm>
            <a:custGeom>
              <a:avLst/>
              <a:gdLst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66 w 400"/>
                <a:gd name="connsiteY2" fmla="*/ 714 h 714"/>
                <a:gd name="connsiteX3" fmla="*/ 0 w 400"/>
                <a:gd name="connsiteY3" fmla="*/ 676 h 714"/>
                <a:gd name="connsiteX4" fmla="*/ 334 w 400"/>
                <a:gd name="connsiteY4" fmla="*/ 96 h 714"/>
                <a:gd name="connsiteX5" fmla="*/ 341 w 400"/>
                <a:gd name="connsiteY5" fmla="*/ 100 h 714"/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7" fmla="*/ 334 w 400"/>
                <a:gd name="connsiteY7" fmla="*/ 96 h 714"/>
                <a:gd name="connsiteX0" fmla="*/ 341 w 400"/>
                <a:gd name="connsiteY0" fmla="*/ 100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275 w 334"/>
                <a:gd name="connsiteY0" fmla="*/ 0 h 614"/>
                <a:gd name="connsiteX1" fmla="*/ 334 w 334"/>
                <a:gd name="connsiteY1" fmla="*/ 35 h 614"/>
                <a:gd name="connsiteX2" fmla="*/ 274 w 334"/>
                <a:gd name="connsiteY2" fmla="*/ 136 h 614"/>
                <a:gd name="connsiteX3" fmla="*/ 0 w 334"/>
                <a:gd name="connsiteY3" fmla="*/ 614 h 614"/>
                <a:gd name="connsiteX4" fmla="*/ 275 w 334"/>
                <a:gd name="connsiteY4" fmla="*/ 0 h 614"/>
                <a:gd name="connsiteX0" fmla="*/ 1 w 60"/>
                <a:gd name="connsiteY0" fmla="*/ 0 h 136"/>
                <a:gd name="connsiteX1" fmla="*/ 60 w 60"/>
                <a:gd name="connsiteY1" fmla="*/ 35 h 136"/>
                <a:gd name="connsiteX2" fmla="*/ 0 w 60"/>
                <a:gd name="connsiteY2" fmla="*/ 136 h 136"/>
                <a:gd name="connsiteX3" fmla="*/ 1 w 60"/>
                <a:gd name="connsiteY3" fmla="*/ 0 h 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" h="136">
                  <a:moveTo>
                    <a:pt x="1" y="0"/>
                  </a:moveTo>
                  <a:lnTo>
                    <a:pt x="60" y="35"/>
                  </a:lnTo>
                  <a:cubicBezTo>
                    <a:pt x="40" y="69"/>
                    <a:pt x="20" y="102"/>
                    <a:pt x="0" y="136"/>
                  </a:cubicBezTo>
                  <a:cubicBezTo>
                    <a:pt x="0" y="91"/>
                    <a:pt x="1" y="45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317498" y="0"/>
            <a:ext cx="8093202" cy="987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495300" y="1188720"/>
            <a:ext cx="8915400" cy="490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5394" y="6364225"/>
            <a:ext cx="23675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2A2311A3-2538-42DE-AEC3-5B7A40B68862}" type="datetime4">
              <a:rPr lang="ko-KR" altLang="en-US" smtClean="0"/>
              <a:pPr/>
              <a:t>2024년 3월 26일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2552" y="6364225"/>
            <a:ext cx="57553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바닥글 추가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6998" y="6364225"/>
            <a:ext cx="6637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819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2" r:id="rId7"/>
    <p:sldLayoutId id="2147483841" r:id="rId8"/>
    <p:sldLayoutId id="2147483843" r:id="rId9"/>
    <p:sldLayoutId id="2147483844" r:id="rId10"/>
    <p:sldLayoutId id="214748384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4000" b="1" kern="1200" cap="none" spc="0">
          <a:ln w="18415" cmpd="sng">
            <a:noFill/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>
            <a:lumMod val="60000"/>
            <a:lumOff val="40000"/>
          </a:schemeClr>
        </a:buClr>
        <a:buSzPct val="80000"/>
        <a:buFont typeface="Wingdings 2" pitchFamily="18" charset="2"/>
        <a:buChar char="¤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>
            <a:lumMod val="60000"/>
            <a:lumOff val="40000"/>
          </a:schemeClr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>
            <a:lumMod val="60000"/>
            <a:lumOff val="40000"/>
          </a:schemeClr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jp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hyperlink" Target="http://www.google.co.kr/url?sa=i&amp;rct=j&amp;q=&amp;esrc=s&amp;frm=1&amp;source=images&amp;cd=&amp;cad=rja&amp;docid=OVpi6HtZMqETSM&amp;tbnid=bk3uzer4dHgfAM:&amp;ved=0CAUQjRw&amp;url=http://www.everbesthk.com/1-home/highlight/0133-10mar08/cs1782.htm&amp;ei=vtBYUYvOM4K9iwKu_oCAAQ&amp;bvm=bv.44442042,d.cGE&amp;psig=AFQjCNGCkYooppeA9UxRjdvriDwegyDLcw&amp;ust=1364861496728834" TargetMode="External"/><Relationship Id="rId18" Type="http://schemas.openxmlformats.org/officeDocument/2006/relationships/image" Target="../media/image38.png"/><Relationship Id="rId3" Type="http://schemas.openxmlformats.org/officeDocument/2006/relationships/hyperlink" Target="http://www.google.co.kr/url?sa=i&amp;rct=j&amp;q=&amp;esrc=s&amp;frm=1&amp;source=images&amp;cd=&amp;cad=rja&amp;docid=gYN-UuaoyRDRaM&amp;tbnid=8unU5vUawesT_M:&amp;ved=0CAUQjRw&amp;url=http://www.troubadourltd.com/technology-partners&amp;ei=V3FJUZWMIOeWjAKIvYD4Aw&amp;bvm=bv.44011176,d.cGE&amp;psig=AFQjCNFDCK1Z0e9YUhHEFccJtaUVKSMfsQ&amp;ust=1363854031401982" TargetMode="External"/><Relationship Id="rId21" Type="http://schemas.openxmlformats.org/officeDocument/2006/relationships/image" Target="../media/image41.png"/><Relationship Id="rId7" Type="http://schemas.openxmlformats.org/officeDocument/2006/relationships/hyperlink" Target="http://www.google.co.kr/url?sa=i&amp;rct=j&amp;q=&amp;esrc=s&amp;frm=1&amp;source=images&amp;cd=&amp;cad=rja&amp;docid=PLIkEXp1dR8WyM&amp;tbnid=AI6t19Wuam4TmM:&amp;ved=0CAUQjRw&amp;url=http://asadal.bloter.net/tag/IBM&amp;ei=6XFJUZu7I4-wigL-w4GwBg&amp;bvm=bv.44011176,d.cGE&amp;psig=AFQjCNEg5P3jpPuRgN1J2yW54ANmnHtBgQ&amp;ust=1363854179415801" TargetMode="External"/><Relationship Id="rId12" Type="http://schemas.openxmlformats.org/officeDocument/2006/relationships/image" Target="../media/image33.png"/><Relationship Id="rId17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6.jpe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hyperlink" Target="http://www.google.co.kr/url?sa=i&amp;rct=j&amp;q=&amp;esrc=s&amp;frm=1&amp;source=images&amp;cd=&amp;cad=rja&amp;docid=SQrXepxTsACzIM&amp;tbnid=BbGAmGblaveIOM:&amp;ved=0CAUQjRw&amp;url=http://fr.wikipedia.org/wiki/Fichier:Red_hat_logo.png&amp;ei=J3tJUbLLB9DPiwLd_4C4Aw&amp;bvm=bv.44011176,d.cGE&amp;psig=AFQjCNHLHGHvhf3-8qCQnHZKYqNeK8Uj4A&amp;ust=1363856545921676" TargetMode="External"/><Relationship Id="rId24" Type="http://schemas.openxmlformats.org/officeDocument/2006/relationships/image" Target="../media/image44.jpeg"/><Relationship Id="rId5" Type="http://schemas.openxmlformats.org/officeDocument/2006/relationships/hyperlink" Target="http://www.google.co.kr/url?sa=i&amp;rct=j&amp;q=&amp;esrc=s&amp;frm=1&amp;source=images&amp;cd=&amp;cad=rja&amp;docid=tInnkC18CJ53-M&amp;tbnid=BVM-3ECXsfLL6M:&amp;ved=0CAUQjRw&amp;url=http://www.menetworks.eu/products/juniper/&amp;ei=sXFJUZHMJtDcigL8joDYBw&amp;bvm=bv.44011176,d.cGE&amp;psig=AFQjCNFGcm7JWCTOJxraRz7QnpKsNJUmSw&amp;ust=1363854119490782" TargetMode="External"/><Relationship Id="rId15" Type="http://schemas.openxmlformats.org/officeDocument/2006/relationships/image" Target="../media/image35.jpeg"/><Relationship Id="rId23" Type="http://schemas.openxmlformats.org/officeDocument/2006/relationships/image" Target="../media/image43.png"/><Relationship Id="rId10" Type="http://schemas.openxmlformats.org/officeDocument/2006/relationships/image" Target="../media/image32.jpeg"/><Relationship Id="rId19" Type="http://schemas.openxmlformats.org/officeDocument/2006/relationships/image" Target="../media/image39.jpeg"/><Relationship Id="rId4" Type="http://schemas.openxmlformats.org/officeDocument/2006/relationships/image" Target="../media/image29.gif"/><Relationship Id="rId9" Type="http://schemas.openxmlformats.org/officeDocument/2006/relationships/hyperlink" Target="http://www.google.co.kr/url?sa=i&amp;rct=j&amp;q=&amp;esrc=s&amp;frm=1&amp;source=images&amp;cd=&amp;cad=rja&amp;docid=qCGaEoaahDAxmM&amp;tbnid=AZKrdJA3Q6B4cM:&amp;ved=0CAUQjRw&amp;url=http://www.newhorizons.com/LocalWeb/AE/Abu%20Dhabi/oracle-certified-courses-abu-dhabi.aspx&amp;ei=BXJJUbPvE6asigKX9YDYCA&amp;bvm=bv.44011176,d.cGE&amp;psig=AFQjCNF7_reV8Ip3iAw-901CUYlwvfV_yw&amp;ust=1363854209951317" TargetMode="External"/><Relationship Id="rId14" Type="http://schemas.openxmlformats.org/officeDocument/2006/relationships/image" Target="../media/image34.jpeg"/><Relationship Id="rId22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jpeg"/><Relationship Id="rId18" Type="http://schemas.openxmlformats.org/officeDocument/2006/relationships/image" Target="../media/image6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58.png"/><Relationship Id="rId20" Type="http://schemas.openxmlformats.org/officeDocument/2006/relationships/image" Target="../media/image6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Relationship Id="rId9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2.jpe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3"/>
          <p:cNvSpPr>
            <a:spLocks noGrp="1"/>
          </p:cNvSpPr>
          <p:nvPr>
            <p:ph type="ctrTitle"/>
          </p:nvPr>
        </p:nvSpPr>
        <p:spPr>
          <a:xfrm>
            <a:off x="2160410" y="1921286"/>
            <a:ext cx="5585182" cy="923330"/>
          </a:xfrm>
        </p:spPr>
        <p:txBody>
          <a:bodyPr wrap="none" rtlCol="0" anchor="ctr">
            <a:spAutoFit/>
          </a:bodyPr>
          <a:lstStyle/>
          <a:p>
            <a:pPr algn="ctr" rtl="0"/>
            <a:r>
              <a:rPr lang="ko-KR" altLang="en-US" sz="5400" b="0" dirty="0">
                <a:ln w="127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주식회사 다인코어</a:t>
            </a:r>
          </a:p>
        </p:txBody>
      </p:sp>
      <p:sp>
        <p:nvSpPr>
          <p:cNvPr id="13" name="내용 개체 틀 2"/>
          <p:cNvSpPr>
            <a:spLocks noGrp="1"/>
          </p:cNvSpPr>
          <p:nvPr>
            <p:ph type="subTitle" idx="1"/>
          </p:nvPr>
        </p:nvSpPr>
        <p:spPr>
          <a:xfrm>
            <a:off x="3751549" y="2924944"/>
            <a:ext cx="2402902" cy="646331"/>
          </a:xfrm>
        </p:spPr>
        <p:txBody>
          <a:bodyPr wrap="none" rtlCol="0" anchor="ctr">
            <a:spAutoFit/>
          </a:bodyPr>
          <a:lstStyle/>
          <a:p>
            <a:pPr marL="45720" indent="0">
              <a:buNone/>
            </a:pPr>
            <a:r>
              <a:rPr lang="ko-KR" altLang="en-US" sz="3600" dirty="0">
                <a:solidFill>
                  <a:srgbClr val="777777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회사소개서</a:t>
            </a:r>
          </a:p>
        </p:txBody>
      </p:sp>
    </p:spTree>
    <p:extLst>
      <p:ext uri="{BB962C8B-B14F-4D97-AF65-F5344CB8AC3E}">
        <p14:creationId xmlns:p14="http://schemas.microsoft.com/office/powerpoint/2010/main" val="365812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제목 1">
            <a:extLst>
              <a:ext uri="{FF2B5EF4-FFF2-40B4-BE49-F238E27FC236}">
                <a16:creationId xmlns:a16="http://schemas.microsoft.com/office/drawing/2014/main" id="{2D19DAB5-65CE-4F3A-B71B-DD25449EA39C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2060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en-US" altLang="ko-KR" dirty="0"/>
              <a:t>Prologue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9DB2A5-C51A-4238-B8FB-3CD5ED9B3692}"/>
              </a:ext>
            </a:extLst>
          </p:cNvPr>
          <p:cNvSpPr txBox="1"/>
          <p:nvPr/>
        </p:nvSpPr>
        <p:spPr>
          <a:xfrm>
            <a:off x="452500" y="1196752"/>
            <a:ext cx="860495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0">
              <a:spcBef>
                <a:spcPts val="600"/>
              </a:spcBef>
            </a:pPr>
            <a:r>
              <a:rPr lang="ko-KR" altLang="en-US" sz="2000" dirty="0">
                <a:ln w="3175">
                  <a:noFill/>
                </a:ln>
                <a:solidFill>
                  <a:srgbClr val="FFC000"/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주식회사 다인코어</a:t>
            </a:r>
            <a:r>
              <a:rPr lang="ko-KR" altLang="en-US" sz="20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는</a:t>
            </a:r>
            <a:r>
              <a:rPr lang="en-US" altLang="ko-KR" sz="20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…</a:t>
            </a:r>
          </a:p>
          <a:p>
            <a:pPr algn="l" latinLnBrk="0">
              <a:spcBef>
                <a:spcPts val="600"/>
              </a:spcBef>
            </a:pP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IT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분야에서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25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년 이상 축적된 기술력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및 사업경험을 보유한 전문인력들로 구성된 조직으로서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다음의 전문분야에서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나눔스퀘어OTF_ac ExtraBold" panose="020B0600000101010101" pitchFamily="34" charset="-127"/>
              <a:ea typeface="나눔스퀘어OTF_ac ExtraBold" panose="020B0600000101010101" pitchFamily="34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54938B0-361E-43C0-A3C1-1B806102592E}"/>
              </a:ext>
            </a:extLst>
          </p:cNvPr>
          <p:cNvGrpSpPr/>
          <p:nvPr/>
        </p:nvGrpSpPr>
        <p:grpSpPr>
          <a:xfrm>
            <a:off x="920552" y="4977172"/>
            <a:ext cx="6892113" cy="871561"/>
            <a:chOff x="721991" y="5191649"/>
            <a:chExt cx="6892113" cy="871561"/>
          </a:xfrm>
          <a:gradFill>
            <a:gsLst>
              <a:gs pos="1000">
                <a:srgbClr val="D9FAFF"/>
              </a:gs>
              <a:gs pos="56000">
                <a:srgbClr val="6BDAFD"/>
              </a:gs>
              <a:gs pos="89000">
                <a:srgbClr val="653DAD"/>
              </a:gs>
            </a:gsLst>
            <a:lin ang="0" scaled="1"/>
          </a:gradFill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FF8453A-DD55-4309-BBB7-36BA1C4A3D65}"/>
                </a:ext>
              </a:extLst>
            </p:cNvPr>
            <p:cNvSpPr/>
            <p:nvPr/>
          </p:nvSpPr>
          <p:spPr>
            <a:xfrm>
              <a:off x="721991" y="5692392"/>
              <a:ext cx="3040882" cy="3708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D48BCD78-0A10-4D73-8E35-AE9018D4ECF7}"/>
                </a:ext>
              </a:extLst>
            </p:cNvPr>
            <p:cNvSpPr/>
            <p:nvPr/>
          </p:nvSpPr>
          <p:spPr>
            <a:xfrm>
              <a:off x="4572025" y="5191649"/>
              <a:ext cx="3042079" cy="3708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6625D374-936D-46AC-B493-F86EBCBBE6EA}"/>
                </a:ext>
              </a:extLst>
            </p:cNvPr>
            <p:cNvSpPr/>
            <p:nvPr/>
          </p:nvSpPr>
          <p:spPr>
            <a:xfrm rot="19835599">
              <a:off x="3606860" y="5437039"/>
              <a:ext cx="1137431" cy="3708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0ED5FEB6-CBEF-48AE-A512-843E05D46498}"/>
              </a:ext>
            </a:extLst>
          </p:cNvPr>
          <p:cNvGrpSpPr/>
          <p:nvPr/>
        </p:nvGrpSpPr>
        <p:grpSpPr>
          <a:xfrm>
            <a:off x="843433" y="5224969"/>
            <a:ext cx="7897850" cy="877787"/>
            <a:chOff x="644872" y="5439448"/>
            <a:chExt cx="7897850" cy="877787"/>
          </a:xfrm>
        </p:grpSpPr>
        <p:sp>
          <p:nvSpPr>
            <p:cNvPr id="18" name="모서리가 둥근 직사각형 36">
              <a:extLst>
                <a:ext uri="{FF2B5EF4-FFF2-40B4-BE49-F238E27FC236}">
                  <a16:creationId xmlns:a16="http://schemas.microsoft.com/office/drawing/2014/main" id="{4739EAD3-022B-4EB3-9FA3-D78EE7E43E0C}"/>
                </a:ext>
              </a:extLst>
            </p:cNvPr>
            <p:cNvSpPr/>
            <p:nvPr/>
          </p:nvSpPr>
          <p:spPr>
            <a:xfrm>
              <a:off x="644872" y="6122426"/>
              <a:ext cx="3240000" cy="19480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9" name="모서리가 둥근 직사각형 37">
              <a:extLst>
                <a:ext uri="{FF2B5EF4-FFF2-40B4-BE49-F238E27FC236}">
                  <a16:creationId xmlns:a16="http://schemas.microsoft.com/office/drawing/2014/main" id="{58947920-14DE-4C09-9D13-EF37DF51E0A6}"/>
                </a:ext>
              </a:extLst>
            </p:cNvPr>
            <p:cNvSpPr/>
            <p:nvPr/>
          </p:nvSpPr>
          <p:spPr>
            <a:xfrm>
              <a:off x="4590305" y="5618953"/>
              <a:ext cx="3924000" cy="19480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모서리가 둥근 직사각형 38">
              <a:extLst>
                <a:ext uri="{FF2B5EF4-FFF2-40B4-BE49-F238E27FC236}">
                  <a16:creationId xmlns:a16="http://schemas.microsoft.com/office/drawing/2014/main" id="{7A0598E2-B66E-44F7-97B6-496A3C8B3CE8}"/>
                </a:ext>
              </a:extLst>
            </p:cNvPr>
            <p:cNvSpPr/>
            <p:nvPr/>
          </p:nvSpPr>
          <p:spPr>
            <a:xfrm rot="19835479">
              <a:off x="3644055" y="5873920"/>
              <a:ext cx="1188000" cy="199761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" name="모서리가 둥근 직사각형 39">
              <a:extLst>
                <a:ext uri="{FF2B5EF4-FFF2-40B4-BE49-F238E27FC236}">
                  <a16:creationId xmlns:a16="http://schemas.microsoft.com/office/drawing/2014/main" id="{F0786F31-A8A4-474C-8FDD-82C2B02A7E1D}"/>
                </a:ext>
              </a:extLst>
            </p:cNvPr>
            <p:cNvSpPr/>
            <p:nvPr/>
          </p:nvSpPr>
          <p:spPr>
            <a:xfrm rot="1800000">
              <a:off x="7678627" y="5439448"/>
              <a:ext cx="864095" cy="19480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2" name="AutoShape 20" descr="1_1단계">
            <a:extLst>
              <a:ext uri="{FF2B5EF4-FFF2-40B4-BE49-F238E27FC236}">
                <a16:creationId xmlns:a16="http://schemas.microsoft.com/office/drawing/2014/main" id="{EA0FB355-6718-4E54-BAE3-2759A9821091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503053" y="5514315"/>
            <a:ext cx="1954356" cy="298017"/>
          </a:xfrm>
          <a:prstGeom prst="round2DiagRect">
            <a:avLst>
              <a:gd name="adj1" fmla="val 0"/>
              <a:gd name="adj2" fmla="val 2225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1400" dirty="0">
                <a:solidFill>
                  <a:srgbClr val="4D4748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Arial" pitchFamily="34" charset="0"/>
              </a:rPr>
              <a:t>1997 ~ 2018 </a:t>
            </a:r>
            <a:r>
              <a:rPr lang="ko-KR" altLang="en-US" sz="1400" dirty="0">
                <a:solidFill>
                  <a:srgbClr val="4D4748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Arial" pitchFamily="34" charset="0"/>
              </a:rPr>
              <a:t>성장기</a:t>
            </a:r>
          </a:p>
        </p:txBody>
      </p:sp>
      <p:sp>
        <p:nvSpPr>
          <p:cNvPr id="23" name="AutoShape 20" descr="1_1단계">
            <a:extLst>
              <a:ext uri="{FF2B5EF4-FFF2-40B4-BE49-F238E27FC236}">
                <a16:creationId xmlns:a16="http://schemas.microsoft.com/office/drawing/2014/main" id="{527A4F60-FF74-4A4B-89AF-2820C959BAF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5840980" y="5020743"/>
            <a:ext cx="1954356" cy="298017"/>
          </a:xfrm>
          <a:prstGeom prst="round2DiagRect">
            <a:avLst>
              <a:gd name="adj1" fmla="val 0"/>
              <a:gd name="adj2" fmla="val 2225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1400" dirty="0">
                <a:solidFill>
                  <a:schemeClr val="bg1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Arial" pitchFamily="34" charset="0"/>
              </a:rPr>
              <a:t>2019 ~ </a:t>
            </a:r>
            <a:r>
              <a:rPr lang="ko-KR" altLang="en-US" sz="1400" dirty="0">
                <a:solidFill>
                  <a:schemeClr val="bg1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Arial" pitchFamily="34" charset="0"/>
              </a:rPr>
              <a:t>현재  도약기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F2D739AB-9E9F-4B2A-8E18-20BFAC464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493" y="4364092"/>
            <a:ext cx="1236187" cy="1248931"/>
          </a:xfrm>
          <a:prstGeom prst="rect">
            <a:avLst/>
          </a:prstGeom>
        </p:spPr>
      </p:pic>
      <p:pic>
        <p:nvPicPr>
          <p:cNvPr id="26" name="그림 25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88A0728B-049D-4E9E-91C8-2FB38D43DC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0" t="16784" r="9517" b="67189"/>
          <a:stretch/>
        </p:blipFill>
        <p:spPr>
          <a:xfrm>
            <a:off x="6987531" y="5679237"/>
            <a:ext cx="1697529" cy="382320"/>
          </a:xfrm>
          <a:prstGeom prst="rect">
            <a:avLst/>
          </a:prstGeom>
          <a:noFill/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16315274-7F6A-4FC9-BC01-EF8F42DAAE9B}"/>
              </a:ext>
            </a:extLst>
          </p:cNvPr>
          <p:cNvSpPr/>
          <p:nvPr/>
        </p:nvSpPr>
        <p:spPr>
          <a:xfrm>
            <a:off x="704528" y="1907712"/>
            <a:ext cx="1296144" cy="324036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네트워크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/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보안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C84FD232-D282-4913-A72B-6654A638676D}"/>
              </a:ext>
            </a:extLst>
          </p:cNvPr>
          <p:cNvSpPr/>
          <p:nvPr/>
        </p:nvSpPr>
        <p:spPr>
          <a:xfrm>
            <a:off x="704528" y="2252744"/>
            <a:ext cx="1296144" cy="324036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서버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/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스토리지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B842DA3-8755-4503-BACD-B12FE3F2B6E7}"/>
              </a:ext>
            </a:extLst>
          </p:cNvPr>
          <p:cNvSpPr/>
          <p:nvPr/>
        </p:nvSpPr>
        <p:spPr>
          <a:xfrm>
            <a:off x="704528" y="2600908"/>
            <a:ext cx="1296144" cy="324036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데이터 백업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DF368F60-6421-48B7-95BC-E6D8BBEBA40A}"/>
              </a:ext>
            </a:extLst>
          </p:cNvPr>
          <p:cNvSpPr/>
          <p:nvPr/>
        </p:nvSpPr>
        <p:spPr>
          <a:xfrm>
            <a:off x="704528" y="2955010"/>
            <a:ext cx="1296144" cy="324036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소프트웨어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7F3EBF66-9481-4A7E-BC54-0050CE4DA729}"/>
              </a:ext>
            </a:extLst>
          </p:cNvPr>
          <p:cNvSpPr/>
          <p:nvPr/>
        </p:nvSpPr>
        <p:spPr>
          <a:xfrm>
            <a:off x="704528" y="3315050"/>
            <a:ext cx="1296144" cy="324036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방산시스템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5E9484-3034-4EC4-A540-6E5C4EFE258A}"/>
              </a:ext>
            </a:extLst>
          </p:cNvPr>
          <p:cNvSpPr txBox="1"/>
          <p:nvPr/>
        </p:nvSpPr>
        <p:spPr>
          <a:xfrm>
            <a:off x="2036675" y="1907712"/>
            <a:ext cx="5760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Cisco Systems, Juniper Networks, Arista Networks, Ahnlab</a:t>
            </a:r>
            <a:endParaRPr lang="ko-KR" altLang="en-US" sz="14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0E6237A-E445-4DBC-B64C-414A7DFA48C7}"/>
              </a:ext>
            </a:extLst>
          </p:cNvPr>
          <p:cNvSpPr txBox="1"/>
          <p:nvPr/>
        </p:nvSpPr>
        <p:spPr>
          <a:xfrm>
            <a:off x="2036675" y="2259927"/>
            <a:ext cx="5760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IBM POWER, DellEMC, Cisco Systems, HP, NetApp</a:t>
            </a:r>
            <a:endParaRPr lang="ko-KR" altLang="en-US" sz="14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51AED0-2F78-4EE5-8A18-5D43B76DBA13}"/>
              </a:ext>
            </a:extLst>
          </p:cNvPr>
          <p:cNvSpPr txBox="1"/>
          <p:nvPr/>
        </p:nvSpPr>
        <p:spPr>
          <a:xfrm>
            <a:off x="2036675" y="2609037"/>
            <a:ext cx="5760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IBM TSM, VERITAS NetBackup</a:t>
            </a:r>
            <a:endParaRPr lang="ko-KR" altLang="en-US" sz="14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CCEB728-8C52-4262-828E-DAB35E8438D2}"/>
              </a:ext>
            </a:extLst>
          </p:cNvPr>
          <p:cNvSpPr txBox="1"/>
          <p:nvPr/>
        </p:nvSpPr>
        <p:spPr>
          <a:xfrm>
            <a:off x="2036674" y="2964085"/>
            <a:ext cx="5760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IBM POWER VM / POWER HA / Spectrum Scale, Nutanix, vmware</a:t>
            </a:r>
            <a:endParaRPr lang="ko-KR" altLang="en-US" sz="14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CC78796-1E5B-4F65-87F0-75507FAF634E}"/>
              </a:ext>
            </a:extLst>
          </p:cNvPr>
          <p:cNvSpPr txBox="1"/>
          <p:nvPr/>
        </p:nvSpPr>
        <p:spPr>
          <a:xfrm>
            <a:off x="2036675" y="3323179"/>
            <a:ext cx="5760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시험운영</a:t>
            </a:r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/</a:t>
            </a:r>
            <a:r>
              <a:rPr lang="ko-KR" altLang="en-US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통제시스템</a:t>
            </a:r>
            <a:r>
              <a:rPr lang="en-US" altLang="ko-KR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r>
              <a:rPr lang="ko-KR" altLang="en-US" sz="14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무인기 데이터링크체계 지상중계망 연동시스템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8DB4AA-0DFA-4FEB-B800-33AF3B8EC361}"/>
              </a:ext>
            </a:extLst>
          </p:cNvPr>
          <p:cNvSpPr txBox="1"/>
          <p:nvPr/>
        </p:nvSpPr>
        <p:spPr>
          <a:xfrm>
            <a:off x="452500" y="3668056"/>
            <a:ext cx="860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0">
              <a:spcBef>
                <a:spcPts val="600"/>
              </a:spcBef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다양한 솔루션과 업계에서 신뢰받는 기술력을 확보하고 정부출연연구소 및 공공기관 위주의 고객들을 대상으로 제품 및 기술지원서비스를 제공해오고 있는 전문업체입니다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나눔스퀘어OTF_ac ExtraBold" panose="020B0600000101010101" pitchFamily="34" charset="-127"/>
                <a:ea typeface="나눔스퀘어OTF_ac ExtraBold" panose="020B0600000101010101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7160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A5E2E8B-E867-4EF3-A733-AA32757D0E8B}"/>
              </a:ext>
            </a:extLst>
          </p:cNvPr>
          <p:cNvSpPr/>
          <p:nvPr/>
        </p:nvSpPr>
        <p:spPr>
          <a:xfrm>
            <a:off x="1010688" y="2326348"/>
            <a:ext cx="7920880" cy="3924436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CB51593-891C-48CA-9436-EAADC07EA8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2549919" y="2123796"/>
            <a:ext cx="5035152" cy="274560"/>
          </a:xfrm>
          <a:prstGeom prst="rect">
            <a:avLst/>
          </a:prstGeom>
        </p:spPr>
      </p:pic>
      <p:sp>
        <p:nvSpPr>
          <p:cNvPr id="6" name="모서리가 둥근 직사각형 95">
            <a:extLst>
              <a:ext uri="{FF2B5EF4-FFF2-40B4-BE49-F238E27FC236}">
                <a16:creationId xmlns:a16="http://schemas.microsoft.com/office/drawing/2014/main" id="{95D17715-0E80-4219-A815-020B970DFCF7}"/>
              </a:ext>
            </a:extLst>
          </p:cNvPr>
          <p:cNvSpPr/>
          <p:nvPr/>
        </p:nvSpPr>
        <p:spPr>
          <a:xfrm>
            <a:off x="2036928" y="1738924"/>
            <a:ext cx="5868400" cy="393932"/>
          </a:xfrm>
          <a:prstGeom prst="roundRect">
            <a:avLst>
              <a:gd name="adj" fmla="val 50000"/>
            </a:avLst>
          </a:prstGeom>
          <a:solidFill>
            <a:srgbClr val="00406D"/>
          </a:solidFill>
        </p:spPr>
        <p:txBody>
          <a:bodyPr wrap="square" lIns="0" tIns="0" rIns="0" bIns="18000" anchor="ctr" anchorCtr="0">
            <a:noAutofit/>
          </a:bodyPr>
          <a:lstStyle/>
          <a:p>
            <a:pPr algn="ctr"/>
            <a:endParaRPr lang="ko-KR" altLang="en-US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모서리가 둥근 직사각형 4">
            <a:extLst>
              <a:ext uri="{FF2B5EF4-FFF2-40B4-BE49-F238E27FC236}">
                <a16:creationId xmlns:a16="http://schemas.microsoft.com/office/drawing/2014/main" id="{CCAC47B7-D0BC-4E6E-ABF5-6A9740006C2B}"/>
              </a:ext>
            </a:extLst>
          </p:cNvPr>
          <p:cNvSpPr/>
          <p:nvPr/>
        </p:nvSpPr>
        <p:spPr>
          <a:xfrm>
            <a:off x="2291502" y="1791890"/>
            <a:ext cx="1039127" cy="288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FFFF"/>
              </a:gs>
              <a:gs pos="100000">
                <a:srgbClr val="ECEEF1"/>
              </a:gs>
            </a:gsLst>
            <a:lin ang="5400000" scaled="1"/>
            <a:tileRect/>
          </a:gra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 사 명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27089C00-BDCB-4848-9A02-42A7FCDCABF8}"/>
              </a:ext>
            </a:extLst>
          </p:cNvPr>
          <p:cNvGrpSpPr/>
          <p:nvPr/>
        </p:nvGrpSpPr>
        <p:grpSpPr>
          <a:xfrm>
            <a:off x="1326223" y="2608010"/>
            <a:ext cx="1167585" cy="559437"/>
            <a:chOff x="603271" y="1610484"/>
            <a:chExt cx="1167585" cy="55943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49498BD-BCE1-4970-9085-039DE46448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603271" y="1873910"/>
              <a:ext cx="1167585" cy="296011"/>
            </a:xfrm>
            <a:prstGeom prst="rect">
              <a:avLst/>
            </a:prstGeom>
          </p:spPr>
        </p:pic>
        <p:sp>
          <p:nvSpPr>
            <p:cNvPr id="10" name="모서리가 둥근 직사각형 5">
              <a:extLst>
                <a:ext uri="{FF2B5EF4-FFF2-40B4-BE49-F238E27FC236}">
                  <a16:creationId xmlns:a16="http://schemas.microsoft.com/office/drawing/2014/main" id="{832A6685-082E-4B90-B73B-70AD38364F69}"/>
                </a:ext>
              </a:extLst>
            </p:cNvPr>
            <p:cNvSpPr/>
            <p:nvPr/>
          </p:nvSpPr>
          <p:spPr>
            <a:xfrm>
              <a:off x="609600" y="1610484"/>
              <a:ext cx="1161256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사업분야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8B3C5B3-B9BB-4839-9714-FF81CCA04452}"/>
              </a:ext>
            </a:extLst>
          </p:cNvPr>
          <p:cNvSpPr txBox="1"/>
          <p:nvPr/>
        </p:nvSpPr>
        <p:spPr>
          <a:xfrm>
            <a:off x="3369640" y="1766613"/>
            <a:ext cx="1898277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/>
            <a:r>
              <a:rPr lang="ko-KR" altLang="en-US" sz="1600" b="1" dirty="0">
                <a:solidFill>
                  <a:schemeClr val="bg1"/>
                </a:solidFill>
                <a:effectLst>
                  <a:outerShdw blurRad="25400" dist="25400" dir="2700000" algn="tl">
                    <a:srgbClr val="000000">
                      <a:alpha val="3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주식회사 다인코어</a:t>
            </a:r>
            <a:endParaRPr lang="en-US" altLang="ko-KR" sz="1600" b="1" dirty="0">
              <a:solidFill>
                <a:schemeClr val="bg1"/>
              </a:solidFill>
              <a:effectLst>
                <a:outerShdw blurRad="25400" dist="25400" dir="2700000" algn="tl">
                  <a:srgbClr val="000000">
                    <a:alpha val="3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E0DAC-F877-4C4D-804B-8FAEC20D8552}"/>
              </a:ext>
            </a:extLst>
          </p:cNvPr>
          <p:cNvSpPr txBox="1"/>
          <p:nvPr/>
        </p:nvSpPr>
        <p:spPr>
          <a:xfrm>
            <a:off x="3217467" y="2588675"/>
            <a:ext cx="1781257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2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도소매업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정보통신업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모서리가 둥근 직사각형 14">
            <a:extLst>
              <a:ext uri="{FF2B5EF4-FFF2-40B4-BE49-F238E27FC236}">
                <a16:creationId xmlns:a16="http://schemas.microsoft.com/office/drawing/2014/main" id="{28AD2630-3E55-4BDB-8114-0C55C655DD1B}"/>
              </a:ext>
            </a:extLst>
          </p:cNvPr>
          <p:cNvSpPr/>
          <p:nvPr/>
        </p:nvSpPr>
        <p:spPr>
          <a:xfrm>
            <a:off x="5610646" y="1791890"/>
            <a:ext cx="1039127" cy="288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FFFF"/>
              </a:gs>
              <a:gs pos="100000">
                <a:srgbClr val="ECEEF1"/>
              </a:gs>
            </a:gsLst>
            <a:lin ang="5400000" scaled="1"/>
            <a:tileRect/>
          </a:gra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 표 자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B627D9-6568-4AB7-BB41-8284FFD7F836}"/>
              </a:ext>
            </a:extLst>
          </p:cNvPr>
          <p:cNvSpPr txBox="1"/>
          <p:nvPr/>
        </p:nvSpPr>
        <p:spPr>
          <a:xfrm>
            <a:off x="6600629" y="1766613"/>
            <a:ext cx="1088761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/>
            <a:r>
              <a:rPr lang="ko-KR" altLang="en-US" sz="1600" b="1" dirty="0">
                <a:solidFill>
                  <a:schemeClr val="bg1"/>
                </a:solidFill>
                <a:effectLst>
                  <a:outerShdw blurRad="25400" dist="25400" dir="2700000" algn="tl">
                    <a:srgbClr val="000000">
                      <a:alpha val="3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강  지  호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105EC992-D2D0-4547-B623-712DE806E59C}"/>
              </a:ext>
            </a:extLst>
          </p:cNvPr>
          <p:cNvGrpSpPr/>
          <p:nvPr/>
        </p:nvGrpSpPr>
        <p:grpSpPr>
          <a:xfrm>
            <a:off x="2599060" y="2608430"/>
            <a:ext cx="608162" cy="559437"/>
            <a:chOff x="1803598" y="1610484"/>
            <a:chExt cx="608162" cy="559437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1A8E46F4-983B-46AF-A3AC-F87F59DDFB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1803598" y="1873910"/>
              <a:ext cx="608162" cy="296011"/>
            </a:xfrm>
            <a:prstGeom prst="rect">
              <a:avLst/>
            </a:prstGeom>
          </p:spPr>
        </p:pic>
        <p:sp>
          <p:nvSpPr>
            <p:cNvPr id="17" name="모서리가 둥근 직사각형 17">
              <a:extLst>
                <a:ext uri="{FF2B5EF4-FFF2-40B4-BE49-F238E27FC236}">
                  <a16:creationId xmlns:a16="http://schemas.microsoft.com/office/drawing/2014/main" id="{C148C05F-23BC-43D9-BB77-870EBFB98C0C}"/>
                </a:ext>
              </a:extLst>
            </p:cNvPr>
            <p:cNvSpPr/>
            <p:nvPr/>
          </p:nvSpPr>
          <p:spPr>
            <a:xfrm>
              <a:off x="1803598" y="1610484"/>
              <a:ext cx="608162" cy="288000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업태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73B3D606-0744-4E08-915B-762DE12E6C94}"/>
              </a:ext>
            </a:extLst>
          </p:cNvPr>
          <p:cNvSpPr txBox="1"/>
          <p:nvPr/>
        </p:nvSpPr>
        <p:spPr>
          <a:xfrm>
            <a:off x="3217468" y="2963728"/>
            <a:ext cx="5426069" cy="78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0">
              <a:lnSpc>
                <a:spcPct val="12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및 주변장치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및 네트워크 시스템 통합 자문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구축업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응용 소프트웨어 개발 및 공급업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정보기술 및 컴퓨터운영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전산장비 유지보수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CF77AF6-A7A5-44C8-80D5-2BF3BBBB1BAC}"/>
              </a:ext>
            </a:extLst>
          </p:cNvPr>
          <p:cNvGrpSpPr/>
          <p:nvPr/>
        </p:nvGrpSpPr>
        <p:grpSpPr>
          <a:xfrm>
            <a:off x="2599060" y="3207072"/>
            <a:ext cx="608162" cy="559437"/>
            <a:chOff x="1803598" y="1610484"/>
            <a:chExt cx="608162" cy="559437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2BA739FF-DAB2-4819-B404-382F147187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1803598" y="1873910"/>
              <a:ext cx="608162" cy="296011"/>
            </a:xfrm>
            <a:prstGeom prst="rect">
              <a:avLst/>
            </a:prstGeom>
          </p:spPr>
        </p:pic>
        <p:sp>
          <p:nvSpPr>
            <p:cNvPr id="21" name="모서리가 둥근 직사각형 29">
              <a:extLst>
                <a:ext uri="{FF2B5EF4-FFF2-40B4-BE49-F238E27FC236}">
                  <a16:creationId xmlns:a16="http://schemas.microsoft.com/office/drawing/2014/main" id="{C53EE63D-7588-4D1C-9931-37BBFC8E27E5}"/>
                </a:ext>
              </a:extLst>
            </p:cNvPr>
            <p:cNvSpPr/>
            <p:nvPr/>
          </p:nvSpPr>
          <p:spPr>
            <a:xfrm>
              <a:off x="1803598" y="1610484"/>
              <a:ext cx="608162" cy="288000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종목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8A421F94-CBF6-44F2-9DAB-1173056ED544}"/>
              </a:ext>
            </a:extLst>
          </p:cNvPr>
          <p:cNvGrpSpPr/>
          <p:nvPr/>
        </p:nvGrpSpPr>
        <p:grpSpPr>
          <a:xfrm>
            <a:off x="1326223" y="3878277"/>
            <a:ext cx="1167585" cy="559437"/>
            <a:chOff x="603271" y="1610484"/>
            <a:chExt cx="1167585" cy="559437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3AFD2FFE-2B09-4726-9943-B7045D8F34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603271" y="1873910"/>
              <a:ext cx="1167585" cy="296011"/>
            </a:xfrm>
            <a:prstGeom prst="rect">
              <a:avLst/>
            </a:prstGeom>
          </p:spPr>
        </p:pic>
        <p:sp>
          <p:nvSpPr>
            <p:cNvPr id="24" name="모서리가 둥근 직사각형 32">
              <a:extLst>
                <a:ext uri="{FF2B5EF4-FFF2-40B4-BE49-F238E27FC236}">
                  <a16:creationId xmlns:a16="http://schemas.microsoft.com/office/drawing/2014/main" id="{E1E038DE-C4DA-4B91-B402-9C1035917132}"/>
                </a:ext>
              </a:extLst>
            </p:cNvPr>
            <p:cNvSpPr/>
            <p:nvPr/>
          </p:nvSpPr>
          <p:spPr>
            <a:xfrm>
              <a:off x="609600" y="1610484"/>
              <a:ext cx="1161256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 소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AB9B29CB-77F9-4F84-9B15-24F50B67E2EA}"/>
              </a:ext>
            </a:extLst>
          </p:cNvPr>
          <p:cNvSpPr txBox="1"/>
          <p:nvPr/>
        </p:nvSpPr>
        <p:spPr>
          <a:xfrm>
            <a:off x="2505730" y="3858142"/>
            <a:ext cx="4996881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대전광역시 서구 도안북로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93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10-15 5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도안동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명보빌딩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A5E97162-DC09-4ACB-9632-47F0EB978A94}"/>
              </a:ext>
            </a:extLst>
          </p:cNvPr>
          <p:cNvGrpSpPr/>
          <p:nvPr/>
        </p:nvGrpSpPr>
        <p:grpSpPr>
          <a:xfrm>
            <a:off x="1312858" y="4486589"/>
            <a:ext cx="1167585" cy="559437"/>
            <a:chOff x="603271" y="1610484"/>
            <a:chExt cx="1167585" cy="559437"/>
          </a:xfrm>
        </p:grpSpPr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6601EEC2-98F7-4F13-BF46-B0FB55BF92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603271" y="1873910"/>
              <a:ext cx="1167585" cy="296011"/>
            </a:xfrm>
            <a:prstGeom prst="rect">
              <a:avLst/>
            </a:prstGeom>
          </p:spPr>
        </p:pic>
        <p:sp>
          <p:nvSpPr>
            <p:cNvPr id="28" name="모서리가 둥근 직사각형 37">
              <a:extLst>
                <a:ext uri="{FF2B5EF4-FFF2-40B4-BE49-F238E27FC236}">
                  <a16:creationId xmlns:a16="http://schemas.microsoft.com/office/drawing/2014/main" id="{820AFD80-0BFE-440B-B2BD-17C4C15E42D4}"/>
                </a:ext>
              </a:extLst>
            </p:cNvPr>
            <p:cNvSpPr/>
            <p:nvPr/>
          </p:nvSpPr>
          <p:spPr>
            <a:xfrm>
              <a:off x="609600" y="1610484"/>
              <a:ext cx="1161256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전화번호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1500858A-D542-4F11-A8AD-AE026948CD50}"/>
              </a:ext>
            </a:extLst>
          </p:cNvPr>
          <p:cNvSpPr txBox="1"/>
          <p:nvPr/>
        </p:nvSpPr>
        <p:spPr>
          <a:xfrm>
            <a:off x="2505730" y="4478226"/>
            <a:ext cx="1236236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042-823-4788</a:t>
            </a: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E6DB5140-4974-49BE-BE8B-05809E2DA10B}"/>
              </a:ext>
            </a:extLst>
          </p:cNvPr>
          <p:cNvGrpSpPr/>
          <p:nvPr/>
        </p:nvGrpSpPr>
        <p:grpSpPr>
          <a:xfrm>
            <a:off x="1312858" y="5062653"/>
            <a:ext cx="1167585" cy="559437"/>
            <a:chOff x="603271" y="1610484"/>
            <a:chExt cx="1167585" cy="559437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9ACD385C-ED18-4128-A076-54719546A3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603271" y="1873910"/>
              <a:ext cx="1167585" cy="296011"/>
            </a:xfrm>
            <a:prstGeom prst="rect">
              <a:avLst/>
            </a:prstGeom>
          </p:spPr>
        </p:pic>
        <p:sp>
          <p:nvSpPr>
            <p:cNvPr id="32" name="모서리가 둥근 직사각형 41">
              <a:extLst>
                <a:ext uri="{FF2B5EF4-FFF2-40B4-BE49-F238E27FC236}">
                  <a16:creationId xmlns:a16="http://schemas.microsoft.com/office/drawing/2014/main" id="{D66807F9-5146-4E2C-A8E1-463CE29CE87B}"/>
                </a:ext>
              </a:extLst>
            </p:cNvPr>
            <p:cNvSpPr/>
            <p:nvPr/>
          </p:nvSpPr>
          <p:spPr>
            <a:xfrm>
              <a:off x="609600" y="1610484"/>
              <a:ext cx="1161256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설립년도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027CF0A6-3367-4B90-94E6-9C96A26777B4}"/>
              </a:ext>
            </a:extLst>
          </p:cNvPr>
          <p:cNvSpPr txBox="1"/>
          <p:nvPr/>
        </p:nvSpPr>
        <p:spPr>
          <a:xfrm>
            <a:off x="2505731" y="5062653"/>
            <a:ext cx="1351652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DBF8A563-F150-4C41-9233-AE1238809921}"/>
              </a:ext>
            </a:extLst>
          </p:cNvPr>
          <p:cNvGrpSpPr/>
          <p:nvPr/>
        </p:nvGrpSpPr>
        <p:grpSpPr>
          <a:xfrm>
            <a:off x="1326223" y="5619340"/>
            <a:ext cx="1926877" cy="559437"/>
            <a:chOff x="-156021" y="1610484"/>
            <a:chExt cx="1926877" cy="559437"/>
          </a:xfrm>
        </p:grpSpPr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222A5565-3BF6-4AD1-86F8-94805C943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-156021" y="1873910"/>
              <a:ext cx="1926877" cy="296011"/>
            </a:xfrm>
            <a:prstGeom prst="rect">
              <a:avLst/>
            </a:prstGeom>
          </p:spPr>
        </p:pic>
        <p:sp>
          <p:nvSpPr>
            <p:cNvPr id="36" name="모서리가 둥근 직사각형 45">
              <a:extLst>
                <a:ext uri="{FF2B5EF4-FFF2-40B4-BE49-F238E27FC236}">
                  <a16:creationId xmlns:a16="http://schemas.microsoft.com/office/drawing/2014/main" id="{A42E3249-4D2E-488F-8865-22310E6D20D0}"/>
                </a:ext>
              </a:extLst>
            </p:cNvPr>
            <p:cNvSpPr/>
            <p:nvPr/>
          </p:nvSpPr>
          <p:spPr>
            <a:xfrm>
              <a:off x="-156021" y="1610484"/>
              <a:ext cx="1926877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해당부문 종사기간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3860A630-AD71-423D-98AD-4817E1562BCC}"/>
              </a:ext>
            </a:extLst>
          </p:cNvPr>
          <p:cNvSpPr txBox="1"/>
          <p:nvPr/>
        </p:nvSpPr>
        <p:spPr>
          <a:xfrm>
            <a:off x="3306042" y="5602713"/>
            <a:ext cx="3571812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~ 2024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현재 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(4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4E7913D3-6D50-4DED-A446-A44B62980664}"/>
              </a:ext>
            </a:extLst>
          </p:cNvPr>
          <p:cNvCxnSpPr/>
          <p:nvPr/>
        </p:nvCxnSpPr>
        <p:spPr>
          <a:xfrm flipH="1">
            <a:off x="5347804" y="1827890"/>
            <a:ext cx="4936" cy="216000"/>
          </a:xfrm>
          <a:prstGeom prst="line">
            <a:avLst/>
          </a:prstGeom>
          <a:ln w="9525" cap="rnd">
            <a:solidFill>
              <a:schemeClr val="accent3">
                <a:lumMod val="50000"/>
              </a:schemeClr>
            </a:solidFill>
          </a:ln>
          <a:effectLst>
            <a:outerShdw dist="12700" algn="l" rotWithShape="0">
              <a:schemeClr val="accent3">
                <a:lumMod val="40000"/>
                <a:lumOff val="60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065AC8B2-2741-47B4-86CD-6E9F8B450C54}"/>
              </a:ext>
            </a:extLst>
          </p:cNvPr>
          <p:cNvGrpSpPr/>
          <p:nvPr/>
        </p:nvGrpSpPr>
        <p:grpSpPr>
          <a:xfrm>
            <a:off x="4193178" y="4486589"/>
            <a:ext cx="1167585" cy="559437"/>
            <a:chOff x="603271" y="1610484"/>
            <a:chExt cx="1167585" cy="559437"/>
          </a:xfrm>
        </p:grpSpPr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E9B495E1-E470-4F8D-B68A-8AE0A283A0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41"/>
            <a:stretch/>
          </p:blipFill>
          <p:spPr>
            <a:xfrm>
              <a:off x="603271" y="1873910"/>
              <a:ext cx="1167585" cy="296011"/>
            </a:xfrm>
            <a:prstGeom prst="rect">
              <a:avLst/>
            </a:prstGeom>
          </p:spPr>
        </p:pic>
        <p:sp>
          <p:nvSpPr>
            <p:cNvPr id="41" name="모서리가 둥근 직사각형 37">
              <a:extLst>
                <a:ext uri="{FF2B5EF4-FFF2-40B4-BE49-F238E27FC236}">
                  <a16:creationId xmlns:a16="http://schemas.microsoft.com/office/drawing/2014/main" id="{DC97DA4F-45A5-4F32-A88C-7D7C3B3173C8}"/>
                </a:ext>
              </a:extLst>
            </p:cNvPr>
            <p:cNvSpPr/>
            <p:nvPr/>
          </p:nvSpPr>
          <p:spPr>
            <a:xfrm>
              <a:off x="609600" y="1610484"/>
              <a:ext cx="1161256" cy="288000"/>
            </a:xfrm>
            <a:prstGeom prst="roundRect">
              <a:avLst>
                <a:gd name="adj" fmla="val 50000"/>
              </a:avLst>
            </a:prstGeom>
            <a:solidFill>
              <a:srgbClr val="00406D"/>
            </a:solidFill>
          </p:spPr>
          <p:txBody>
            <a:bodyPr wrap="square" lIns="0" tIns="0" rIns="0" bIns="18000" anchor="ctr" anchorCtr="0">
              <a:noAutofit/>
            </a:bodyPr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팩스번호</a:t>
              </a: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0394610-1A50-4779-A58E-F27114EEC9E4}"/>
              </a:ext>
            </a:extLst>
          </p:cNvPr>
          <p:cNvSpPr txBox="1"/>
          <p:nvPr/>
        </p:nvSpPr>
        <p:spPr>
          <a:xfrm>
            <a:off x="5336948" y="4466578"/>
            <a:ext cx="1236236" cy="308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042-823-4787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EEEBF53C-E0EA-4D26-AB91-3E18E720C6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1082696" y="6250784"/>
            <a:ext cx="7998296" cy="274560"/>
          </a:xfrm>
          <a:prstGeom prst="rect">
            <a:avLst/>
          </a:prstGeom>
        </p:spPr>
      </p:pic>
      <p:sp>
        <p:nvSpPr>
          <p:cNvPr id="44" name="제목 1">
            <a:extLst>
              <a:ext uri="{FF2B5EF4-FFF2-40B4-BE49-F238E27FC236}">
                <a16:creationId xmlns:a16="http://schemas.microsoft.com/office/drawing/2014/main" id="{2D19DAB5-65CE-4F3A-B71B-DD25449EA39C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19800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일반 현황</a:t>
            </a:r>
          </a:p>
        </p:txBody>
      </p:sp>
    </p:spTree>
    <p:extLst>
      <p:ext uri="{BB962C8B-B14F-4D97-AF65-F5344CB8AC3E}">
        <p14:creationId xmlns:p14="http://schemas.microsoft.com/office/powerpoint/2010/main" val="1637310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>
            <a:extLst>
              <a:ext uri="{FF2B5EF4-FFF2-40B4-BE49-F238E27FC236}">
                <a16:creationId xmlns:a16="http://schemas.microsoft.com/office/drawing/2014/main" id="{58F789C9-452C-0738-A31E-C86946EBF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124" y="1700808"/>
            <a:ext cx="3157128" cy="450005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44" name="사각형: 둥근 위쪽 모서리 43">
            <a:extLst>
              <a:ext uri="{FF2B5EF4-FFF2-40B4-BE49-F238E27FC236}">
                <a16:creationId xmlns:a16="http://schemas.microsoft.com/office/drawing/2014/main" id="{EFF5F50C-53D7-406F-BF11-195EADA8ECE1}"/>
              </a:ext>
            </a:extLst>
          </p:cNvPr>
          <p:cNvSpPr/>
          <p:nvPr/>
        </p:nvSpPr>
        <p:spPr>
          <a:xfrm>
            <a:off x="680123" y="4221088"/>
            <a:ext cx="1635261" cy="1188132"/>
          </a:xfrm>
          <a:prstGeom prst="round2SameRect">
            <a:avLst>
              <a:gd name="adj1" fmla="val 4658"/>
              <a:gd name="adj2" fmla="val 0"/>
            </a:avLst>
          </a:prstGeom>
          <a:solidFill>
            <a:srgbClr val="B2DDFF"/>
          </a:solidFill>
          <a:ln w="12700" cap="flat">
            <a:noFill/>
            <a:prstDash val="solid"/>
            <a:miter/>
          </a:ln>
        </p:spPr>
        <p:txBody>
          <a:bodyPr lIns="108000" rtlCol="0" anchor="ctr"/>
          <a:lstStyle/>
          <a:p>
            <a:pPr algn="ctr"/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4546A"/>
                </a:solidFill>
                <a:latin typeface="+mj-ea"/>
                <a:ea typeface="+mj-ea"/>
              </a:rPr>
              <a:t>2020</a:t>
            </a:r>
          </a:p>
        </p:txBody>
      </p:sp>
      <p:sp>
        <p:nvSpPr>
          <p:cNvPr id="51" name="사각형: 둥근 위쪽 모서리 50">
            <a:extLst>
              <a:ext uri="{FF2B5EF4-FFF2-40B4-BE49-F238E27FC236}">
                <a16:creationId xmlns:a16="http://schemas.microsoft.com/office/drawing/2014/main" id="{816760EA-FC1D-4BFF-A132-B51E0B82C89E}"/>
              </a:ext>
            </a:extLst>
          </p:cNvPr>
          <p:cNvSpPr/>
          <p:nvPr/>
        </p:nvSpPr>
        <p:spPr>
          <a:xfrm>
            <a:off x="680123" y="5481228"/>
            <a:ext cx="1635261" cy="701869"/>
          </a:xfrm>
          <a:prstGeom prst="round2SameRect">
            <a:avLst>
              <a:gd name="adj1" fmla="val 6203"/>
              <a:gd name="adj2" fmla="val 0"/>
            </a:avLst>
          </a:prstGeom>
          <a:solidFill>
            <a:srgbClr val="D3D9E2"/>
          </a:solidFill>
          <a:ln w="12700" cap="flat">
            <a:noFill/>
            <a:prstDash val="solid"/>
            <a:miter/>
          </a:ln>
        </p:spPr>
        <p:txBody>
          <a:bodyPr lIns="108000" rtlCol="0" anchor="ctr"/>
          <a:lstStyle/>
          <a:p>
            <a:pPr algn="ctr"/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4546A"/>
                </a:solidFill>
                <a:latin typeface="+mj-ea"/>
                <a:ea typeface="+mj-ea"/>
              </a:rPr>
              <a:t>2019</a:t>
            </a:r>
          </a:p>
        </p:txBody>
      </p:sp>
      <p:sp>
        <p:nvSpPr>
          <p:cNvPr id="52" name="AutoShape 80">
            <a:extLst>
              <a:ext uri="{FF2B5EF4-FFF2-40B4-BE49-F238E27FC236}">
                <a16:creationId xmlns:a16="http://schemas.microsoft.com/office/drawing/2014/main" id="{BF91FB38-CE65-4FC7-A0B0-5EB600F44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3808" y="5481228"/>
            <a:ext cx="3607304" cy="701869"/>
          </a:xfrm>
          <a:prstGeom prst="round2SameRect">
            <a:avLst>
              <a:gd name="adj1" fmla="val 5647"/>
              <a:gd name="adj2" fmla="val 0"/>
            </a:avLst>
          </a:prstGeom>
          <a:solidFill>
            <a:srgbClr val="FFFFFF"/>
          </a:solidFill>
          <a:ln w="6350" cap="flat">
            <a:solidFill>
              <a:schemeClr val="bg1">
                <a:lumMod val="50000"/>
              </a:schemeClr>
            </a:solidFill>
            <a:prstDash val="solid"/>
            <a:miter/>
          </a:ln>
        </p:spPr>
        <p:txBody>
          <a:bodyPr lIns="36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소프트웨어사업자 취득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8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월 </a:t>
            </a: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 ㈜다인코어 설립</a:t>
            </a: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7188FFD1-442C-4BC6-A38C-9888967C38C9}"/>
              </a:ext>
            </a:extLst>
          </p:cNvPr>
          <p:cNvGrpSpPr/>
          <p:nvPr/>
        </p:nvGrpSpPr>
        <p:grpSpPr>
          <a:xfrm>
            <a:off x="2198549" y="5581443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id="{7C084BE9-494D-4281-9284-9BE8E4A84EA3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9B90DBA1-8625-424E-BBC0-360AFF4C551B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5743BB91-C0AE-40DA-84E7-A1114E6674D9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0B71737F-46FD-4DEA-B5A6-394566928DA5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A14FBA29-081C-4EE4-98C8-8FCFE1E4B3E3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60E828F9-C2FE-48DC-972D-555FF9A088EA}"/>
              </a:ext>
            </a:extLst>
          </p:cNvPr>
          <p:cNvGrpSpPr/>
          <p:nvPr/>
        </p:nvGrpSpPr>
        <p:grpSpPr>
          <a:xfrm>
            <a:off x="2198549" y="5977487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60" name="자유형: 도형 59">
              <a:extLst>
                <a:ext uri="{FF2B5EF4-FFF2-40B4-BE49-F238E27FC236}">
                  <a16:creationId xmlns:a16="http://schemas.microsoft.com/office/drawing/2014/main" id="{C0783F30-6530-463B-B40E-BB6D3FF288A5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61" name="자유형: 도형 60">
              <a:extLst>
                <a:ext uri="{FF2B5EF4-FFF2-40B4-BE49-F238E27FC236}">
                  <a16:creationId xmlns:a16="http://schemas.microsoft.com/office/drawing/2014/main" id="{6ECEAA68-5080-4E49-93B9-75F1CF6F6D82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62" name="자유형: 도형 61">
              <a:extLst>
                <a:ext uri="{FF2B5EF4-FFF2-40B4-BE49-F238E27FC236}">
                  <a16:creationId xmlns:a16="http://schemas.microsoft.com/office/drawing/2014/main" id="{01AD988E-23CB-4078-B0EA-0BE77F329F37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EBBE6E24-DA2B-47C4-A5DB-A188EE884C84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6BBC5795-0791-4D2D-9B6D-0533232FCCCD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E2A81FDE-B6ED-431D-8DFE-1916C47B08EE}"/>
              </a:ext>
            </a:extLst>
          </p:cNvPr>
          <p:cNvGrpSpPr/>
          <p:nvPr/>
        </p:nvGrpSpPr>
        <p:grpSpPr>
          <a:xfrm rot="16200000">
            <a:off x="1390879" y="5338569"/>
            <a:ext cx="213748" cy="213750"/>
            <a:chOff x="4269249" y="6212713"/>
            <a:chExt cx="538723" cy="538725"/>
          </a:xfrm>
        </p:grpSpPr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5DC1C4A5-6278-4795-A9BA-F067D8C9C0EA}"/>
                </a:ext>
              </a:extLst>
            </p:cNvPr>
            <p:cNvSpPr/>
            <p:nvPr/>
          </p:nvSpPr>
          <p:spPr>
            <a:xfrm>
              <a:off x="4269249" y="6212713"/>
              <a:ext cx="538723" cy="538725"/>
            </a:xfrm>
            <a:prstGeom prst="ellipse">
              <a:avLst/>
            </a:prstGeom>
            <a:solidFill>
              <a:srgbClr val="44546A"/>
            </a:solidFill>
            <a:ln w="952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200"/>
            </a:p>
          </p:txBody>
        </p:sp>
        <p:sp>
          <p:nvSpPr>
            <p:cNvPr id="67" name="그래픽 21">
              <a:extLst>
                <a:ext uri="{FF2B5EF4-FFF2-40B4-BE49-F238E27FC236}">
                  <a16:creationId xmlns:a16="http://schemas.microsoft.com/office/drawing/2014/main" id="{33A4C82B-597C-4803-873F-57DA7254CBF3}"/>
                </a:ext>
              </a:extLst>
            </p:cNvPr>
            <p:cNvSpPr/>
            <p:nvPr/>
          </p:nvSpPr>
          <p:spPr>
            <a:xfrm>
              <a:off x="4455634" y="6314648"/>
              <a:ext cx="201781" cy="334854"/>
            </a:xfrm>
            <a:custGeom>
              <a:avLst/>
              <a:gdLst>
                <a:gd name="connsiteX0" fmla="*/ 553007 w 582027"/>
                <a:gd name="connsiteY0" fmla="*/ 412865 h 965871"/>
                <a:gd name="connsiteX1" fmla="*/ 553007 w 582027"/>
                <a:gd name="connsiteY1" fmla="*/ 412865 h 965871"/>
                <a:gd name="connsiteX2" fmla="*/ 169157 w 582027"/>
                <a:gd name="connsiteY2" fmla="*/ 29015 h 965871"/>
                <a:gd name="connsiteX3" fmla="*/ 29015 w 582027"/>
                <a:gd name="connsiteY3" fmla="*/ 29015 h 965871"/>
                <a:gd name="connsiteX4" fmla="*/ 29015 w 582027"/>
                <a:gd name="connsiteY4" fmla="*/ 29015 h 965871"/>
                <a:gd name="connsiteX5" fmla="*/ 29015 w 582027"/>
                <a:gd name="connsiteY5" fmla="*/ 169157 h 965871"/>
                <a:gd name="connsiteX6" fmla="*/ 342773 w 582027"/>
                <a:gd name="connsiteY6" fmla="*/ 482914 h 965871"/>
                <a:gd name="connsiteX7" fmla="*/ 29058 w 582027"/>
                <a:gd name="connsiteY7" fmla="*/ 796715 h 965871"/>
                <a:gd name="connsiteX8" fmla="*/ 29058 w 582027"/>
                <a:gd name="connsiteY8" fmla="*/ 936857 h 965871"/>
                <a:gd name="connsiteX9" fmla="*/ 29058 w 582027"/>
                <a:gd name="connsiteY9" fmla="*/ 936857 h 965871"/>
                <a:gd name="connsiteX10" fmla="*/ 169200 w 582027"/>
                <a:gd name="connsiteY10" fmla="*/ 936857 h 965871"/>
                <a:gd name="connsiteX11" fmla="*/ 553050 w 582027"/>
                <a:gd name="connsiteY11" fmla="*/ 553007 h 965871"/>
                <a:gd name="connsiteX12" fmla="*/ 553007 w 582027"/>
                <a:gd name="connsiteY12" fmla="*/ 412865 h 965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2027" h="965871">
                  <a:moveTo>
                    <a:pt x="553007" y="412865"/>
                  </a:moveTo>
                  <a:lnTo>
                    <a:pt x="553007" y="412865"/>
                  </a:lnTo>
                  <a:lnTo>
                    <a:pt x="169157" y="29015"/>
                  </a:lnTo>
                  <a:cubicBezTo>
                    <a:pt x="130470" y="-9672"/>
                    <a:pt x="67745" y="-9672"/>
                    <a:pt x="29015" y="29015"/>
                  </a:cubicBezTo>
                  <a:lnTo>
                    <a:pt x="29015" y="29015"/>
                  </a:lnTo>
                  <a:cubicBezTo>
                    <a:pt x="-9672" y="67701"/>
                    <a:pt x="-9672" y="130427"/>
                    <a:pt x="29015" y="169157"/>
                  </a:cubicBezTo>
                  <a:lnTo>
                    <a:pt x="342773" y="482914"/>
                  </a:lnTo>
                  <a:lnTo>
                    <a:pt x="29058" y="796715"/>
                  </a:lnTo>
                  <a:cubicBezTo>
                    <a:pt x="-9629" y="835401"/>
                    <a:pt x="-9629" y="898127"/>
                    <a:pt x="29058" y="936857"/>
                  </a:cubicBezTo>
                  <a:lnTo>
                    <a:pt x="29058" y="936857"/>
                  </a:lnTo>
                  <a:cubicBezTo>
                    <a:pt x="67745" y="975543"/>
                    <a:pt x="130470" y="975543"/>
                    <a:pt x="169200" y="936857"/>
                  </a:cubicBezTo>
                  <a:lnTo>
                    <a:pt x="553050" y="553007"/>
                  </a:lnTo>
                  <a:cubicBezTo>
                    <a:pt x="591693" y="514320"/>
                    <a:pt x="591693" y="451551"/>
                    <a:pt x="553007" y="412865"/>
                  </a:cubicBezTo>
                  <a:close/>
                </a:path>
              </a:pathLst>
            </a:custGeom>
            <a:solidFill>
              <a:srgbClr val="FFFFFF"/>
            </a:solidFill>
            <a:ln w="43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</p:grpSp>
      <p:sp>
        <p:nvSpPr>
          <p:cNvPr id="68" name="사각형: 둥근 위쪽 모서리 67">
            <a:extLst>
              <a:ext uri="{FF2B5EF4-FFF2-40B4-BE49-F238E27FC236}">
                <a16:creationId xmlns:a16="http://schemas.microsoft.com/office/drawing/2014/main" id="{32041587-507C-4BFD-B30F-94483CEC3B28}"/>
              </a:ext>
            </a:extLst>
          </p:cNvPr>
          <p:cNvSpPr/>
          <p:nvPr/>
        </p:nvSpPr>
        <p:spPr>
          <a:xfrm>
            <a:off x="680123" y="2780865"/>
            <a:ext cx="1635261" cy="1365962"/>
          </a:xfrm>
          <a:prstGeom prst="round2SameRect">
            <a:avLst>
              <a:gd name="adj1" fmla="val 4658"/>
              <a:gd name="adj2" fmla="val 0"/>
            </a:avLst>
          </a:prstGeom>
          <a:solidFill>
            <a:srgbClr val="5BB5FF"/>
          </a:solidFill>
          <a:ln w="12700" cap="flat">
            <a:noFill/>
            <a:prstDash val="solid"/>
            <a:miter/>
          </a:ln>
        </p:spPr>
        <p:txBody>
          <a:bodyPr lIns="108000" rtlCol="0" anchor="ctr"/>
          <a:lstStyle/>
          <a:p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4546A"/>
                </a:solidFill>
                <a:latin typeface="+mj-ea"/>
                <a:ea typeface="+mj-ea"/>
              </a:rPr>
              <a:t>2021</a:t>
            </a:r>
          </a:p>
        </p:txBody>
      </p:sp>
      <p:sp>
        <p:nvSpPr>
          <p:cNvPr id="69" name="AutoShape 80">
            <a:extLst>
              <a:ext uri="{FF2B5EF4-FFF2-40B4-BE49-F238E27FC236}">
                <a16:creationId xmlns:a16="http://schemas.microsoft.com/office/drawing/2014/main" id="{608E3108-40B8-4C5C-8BA8-25AC02FF5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3808" y="4221088"/>
            <a:ext cx="3607304" cy="1188132"/>
          </a:xfrm>
          <a:prstGeom prst="round2SameRect">
            <a:avLst>
              <a:gd name="adj1" fmla="val 3576"/>
              <a:gd name="adj2" fmla="val 0"/>
            </a:avLst>
          </a:prstGeom>
          <a:solidFill>
            <a:srgbClr val="FFFFFF"/>
          </a:solidFill>
          <a:ln w="6350" cap="flat">
            <a:solidFill>
              <a:schemeClr val="bg1">
                <a:lumMod val="50000"/>
              </a:schemeClr>
            </a:solidFill>
            <a:prstDash val="solid"/>
            <a:miter/>
          </a:ln>
        </p:spPr>
        <p:txBody>
          <a:bodyPr lIns="36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한화시스템 파트너사 등록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HPE 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비즈니스 파트너쉽 취득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Cisco Systems </a:t>
            </a:r>
            <a:r>
              <a:rPr lang="ko-KR" altLang="en-US" sz="1200" dirty="0" err="1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셀렉트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파트너쉽 취득</a:t>
            </a:r>
            <a:endParaRPr lang="en-US" altLang="ko-KR" sz="1200" dirty="0">
              <a:solidFill>
                <a:srgbClr val="00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정보통신공사업 면허 취득</a:t>
            </a:r>
          </a:p>
        </p:txBody>
      </p:sp>
      <p:sp>
        <p:nvSpPr>
          <p:cNvPr id="73" name="AutoShape 80">
            <a:extLst>
              <a:ext uri="{FF2B5EF4-FFF2-40B4-BE49-F238E27FC236}">
                <a16:creationId xmlns:a16="http://schemas.microsoft.com/office/drawing/2014/main" id="{A2AAEEC8-F013-4B05-8B79-063AF3C89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3808" y="2780928"/>
            <a:ext cx="3607304" cy="1368152"/>
          </a:xfrm>
          <a:prstGeom prst="round2SameRect">
            <a:avLst>
              <a:gd name="adj1" fmla="val 4212"/>
              <a:gd name="adj2" fmla="val 0"/>
            </a:avLst>
          </a:prstGeom>
          <a:solidFill>
            <a:srgbClr val="FFFFFF"/>
          </a:solidFill>
          <a:ln w="6350" cap="flat">
            <a:solidFill>
              <a:schemeClr val="bg1">
                <a:lumMod val="50000"/>
              </a:schemeClr>
            </a:solidFill>
            <a:prstDash val="solid"/>
            <a:miter/>
          </a:ln>
        </p:spPr>
        <p:txBody>
          <a:bodyPr lIns="36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 err="1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안랩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NW 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파트너쉽 취득</a:t>
            </a:r>
            <a:endParaRPr lang="en-US" altLang="ko-KR" sz="1200" dirty="0">
              <a:solidFill>
                <a:srgbClr val="00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Juniper Networks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파트너쉽 취득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Arista Networks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파트너쉽 취득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IBM 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비즈니스 파트너쉽 취득</a:t>
            </a:r>
          </a:p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DELL 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비즈니스 파트너쉽 취득</a:t>
            </a:r>
          </a:p>
        </p:txBody>
      </p: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1E116086-CDAB-4891-B090-70F72FAC1EB7}"/>
              </a:ext>
            </a:extLst>
          </p:cNvPr>
          <p:cNvGrpSpPr/>
          <p:nvPr/>
        </p:nvGrpSpPr>
        <p:grpSpPr>
          <a:xfrm>
            <a:off x="2198549" y="5193196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93E72762-7C7C-432C-A26B-170618DB3DC3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82614919-A7A9-4308-A2DE-74ECE9991A09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77" name="자유형: 도형 76">
              <a:extLst>
                <a:ext uri="{FF2B5EF4-FFF2-40B4-BE49-F238E27FC236}">
                  <a16:creationId xmlns:a16="http://schemas.microsoft.com/office/drawing/2014/main" id="{BB6F8400-51D0-47A8-BC7B-F9356D5865C6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78" name="자유형: 도형 77">
              <a:extLst>
                <a:ext uri="{FF2B5EF4-FFF2-40B4-BE49-F238E27FC236}">
                  <a16:creationId xmlns:a16="http://schemas.microsoft.com/office/drawing/2014/main" id="{925552C4-71E3-4BE7-84BF-FC64AD3A9E6F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E5E0D73F-F988-4E30-A01F-06114CB6971F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04F3E95F-8454-45BD-A99D-28A5FBC382A3}"/>
              </a:ext>
            </a:extLst>
          </p:cNvPr>
          <p:cNvGrpSpPr/>
          <p:nvPr/>
        </p:nvGrpSpPr>
        <p:grpSpPr>
          <a:xfrm>
            <a:off x="2198549" y="2996952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698FD455-BC3F-415F-8FB8-ACFEB8FB48C0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6A5BA3F8-50FD-49F6-A853-9C511596927B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3" name="자유형: 도형 82">
              <a:extLst>
                <a:ext uri="{FF2B5EF4-FFF2-40B4-BE49-F238E27FC236}">
                  <a16:creationId xmlns:a16="http://schemas.microsoft.com/office/drawing/2014/main" id="{6A6F5E67-435A-4CF0-A849-72E6329D96B7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4" name="자유형: 도형 83">
              <a:extLst>
                <a:ext uri="{FF2B5EF4-FFF2-40B4-BE49-F238E27FC236}">
                  <a16:creationId xmlns:a16="http://schemas.microsoft.com/office/drawing/2014/main" id="{C3A88012-2572-4E18-BD6F-9DBF9FE599A5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5" name="자유형: 도형 84">
              <a:extLst>
                <a:ext uri="{FF2B5EF4-FFF2-40B4-BE49-F238E27FC236}">
                  <a16:creationId xmlns:a16="http://schemas.microsoft.com/office/drawing/2014/main" id="{E597ACC3-9201-4973-85DE-1C80ED34EB47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5292E12B-422D-4C71-8F00-D3F0B50DBA76}"/>
              </a:ext>
            </a:extLst>
          </p:cNvPr>
          <p:cNvGrpSpPr/>
          <p:nvPr/>
        </p:nvGrpSpPr>
        <p:grpSpPr>
          <a:xfrm>
            <a:off x="2198549" y="4401108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EA82B6BA-4E88-4074-AB48-CA90D86B0A52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73172747-91E3-42AE-951C-353353736838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C63C45F5-A5E2-4A0E-BAB0-D6E1FF9F957B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FDE14C84-8056-48DF-BC63-40645DDA38CE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23BF9AD3-2A51-4438-87D1-C76D36D2833E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E9D805E3-C09A-40E1-8D7D-27C3E057DBCE}"/>
              </a:ext>
            </a:extLst>
          </p:cNvPr>
          <p:cNvGrpSpPr/>
          <p:nvPr/>
        </p:nvGrpSpPr>
        <p:grpSpPr>
          <a:xfrm>
            <a:off x="2198549" y="3861048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3AC3276D-2295-4EBF-B7C7-E663DDC3F2F0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00E3C82C-0C43-4F4F-B3BB-66D22A47BDED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B6F01E5F-0CCE-44F3-AA0B-E4B90ACA41BC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D09C94DB-C1B7-4EED-B9B7-366AC9CEA393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id="{A6CDCFF7-42B6-4FA0-A603-5FDCDCB9D2A0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pic>
        <p:nvPicPr>
          <p:cNvPr id="101" name="그림 100">
            <a:extLst>
              <a:ext uri="{FF2B5EF4-FFF2-40B4-BE49-F238E27FC236}">
                <a16:creationId xmlns:a16="http://schemas.microsoft.com/office/drawing/2014/main" id="{A6A90214-D283-4CC6-8603-14B30123B4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704529" y="6186398"/>
            <a:ext cx="5220580" cy="274560"/>
          </a:xfrm>
          <a:prstGeom prst="rect">
            <a:avLst/>
          </a:prstGeom>
        </p:spPr>
      </p:pic>
      <p:sp>
        <p:nvSpPr>
          <p:cNvPr id="71" name="제목 1">
            <a:extLst>
              <a:ext uri="{FF2B5EF4-FFF2-40B4-BE49-F238E27FC236}">
                <a16:creationId xmlns:a16="http://schemas.microsoft.com/office/drawing/2014/main" id="{6823A11A-843E-438D-9BE6-B14CE045EFBF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19800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회사 연혁</a:t>
            </a:r>
          </a:p>
        </p:txBody>
      </p:sp>
      <p:sp>
        <p:nvSpPr>
          <p:cNvPr id="9" name="사각형: 둥근 위쪽 모서리 8">
            <a:extLst>
              <a:ext uri="{FF2B5EF4-FFF2-40B4-BE49-F238E27FC236}">
                <a16:creationId xmlns:a16="http://schemas.microsoft.com/office/drawing/2014/main" id="{85B6EC00-37E3-662A-61D1-D584B8585A39}"/>
              </a:ext>
            </a:extLst>
          </p:cNvPr>
          <p:cNvSpPr/>
          <p:nvPr/>
        </p:nvSpPr>
        <p:spPr>
          <a:xfrm>
            <a:off x="680123" y="2240868"/>
            <a:ext cx="1635261" cy="467303"/>
          </a:xfrm>
          <a:prstGeom prst="round2SameRect">
            <a:avLst>
              <a:gd name="adj1" fmla="val 4658"/>
              <a:gd name="adj2" fmla="val 0"/>
            </a:avLst>
          </a:prstGeom>
          <a:solidFill>
            <a:srgbClr val="018CFF"/>
          </a:solidFill>
          <a:ln w="12700" cap="flat">
            <a:noFill/>
            <a:prstDash val="solid"/>
            <a:miter/>
          </a:ln>
        </p:spPr>
        <p:txBody>
          <a:bodyPr lIns="108000" rtlCol="0" anchor="ctr"/>
          <a:lstStyle/>
          <a:p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4546A"/>
                </a:solidFill>
                <a:latin typeface="+mj-ea"/>
                <a:ea typeface="+mj-ea"/>
              </a:rPr>
              <a:t>2023</a:t>
            </a:r>
          </a:p>
        </p:txBody>
      </p:sp>
      <p:sp>
        <p:nvSpPr>
          <p:cNvPr id="10" name="AutoShape 80">
            <a:extLst>
              <a:ext uri="{FF2B5EF4-FFF2-40B4-BE49-F238E27FC236}">
                <a16:creationId xmlns:a16="http://schemas.microsoft.com/office/drawing/2014/main" id="{1B1B3E79-7372-3826-ACD0-615F35A770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3808" y="2242367"/>
            <a:ext cx="3607304" cy="468052"/>
          </a:xfrm>
          <a:prstGeom prst="round2SameRect">
            <a:avLst>
              <a:gd name="adj1" fmla="val 5647"/>
              <a:gd name="adj2" fmla="val 0"/>
            </a:avLst>
          </a:prstGeom>
          <a:solidFill>
            <a:srgbClr val="FFFFFF"/>
          </a:solidFill>
          <a:ln w="6350" cap="flat">
            <a:solidFill>
              <a:schemeClr val="bg1">
                <a:lumMod val="50000"/>
              </a:schemeClr>
            </a:solidFill>
            <a:prstDash val="solid"/>
            <a:miter/>
          </a:ln>
        </p:spPr>
        <p:txBody>
          <a:bodyPr lIns="36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엔지니어링 </a:t>
            </a:r>
            <a:r>
              <a:rPr lang="ko-KR" altLang="en-US" sz="120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사업자 취득</a:t>
            </a:r>
            <a:endParaRPr lang="ko-KR" altLang="en-US" sz="1200" dirty="0">
              <a:solidFill>
                <a:srgbClr val="00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사각형: 둥근 위쪽 모서리 1">
            <a:extLst>
              <a:ext uri="{FF2B5EF4-FFF2-40B4-BE49-F238E27FC236}">
                <a16:creationId xmlns:a16="http://schemas.microsoft.com/office/drawing/2014/main" id="{FFC8985C-BD30-50FE-FAEE-E870D7C0F799}"/>
              </a:ext>
            </a:extLst>
          </p:cNvPr>
          <p:cNvSpPr/>
          <p:nvPr/>
        </p:nvSpPr>
        <p:spPr>
          <a:xfrm>
            <a:off x="680123" y="1700808"/>
            <a:ext cx="1635261" cy="467303"/>
          </a:xfrm>
          <a:prstGeom prst="round2SameRect">
            <a:avLst>
              <a:gd name="adj1" fmla="val 4658"/>
              <a:gd name="adj2" fmla="val 0"/>
            </a:avLst>
          </a:prstGeom>
          <a:solidFill>
            <a:srgbClr val="018CFF"/>
          </a:solidFill>
          <a:ln w="12700" cap="flat">
            <a:noFill/>
            <a:prstDash val="solid"/>
            <a:miter/>
          </a:ln>
        </p:spPr>
        <p:txBody>
          <a:bodyPr lIns="108000" rtlCol="0" anchor="ctr"/>
          <a:lstStyle/>
          <a:p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4546A"/>
                </a:solidFill>
                <a:latin typeface="+mj-ea"/>
                <a:ea typeface="+mj-ea"/>
              </a:rPr>
              <a:t>2024</a:t>
            </a:r>
          </a:p>
        </p:txBody>
      </p:sp>
      <p:sp>
        <p:nvSpPr>
          <p:cNvPr id="11" name="AutoShape 80">
            <a:extLst>
              <a:ext uri="{FF2B5EF4-FFF2-40B4-BE49-F238E27FC236}">
                <a16:creationId xmlns:a16="http://schemas.microsoft.com/office/drawing/2014/main" id="{99936B7D-7421-F676-5198-E1F588EA1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3808" y="1702307"/>
            <a:ext cx="3607304" cy="468052"/>
          </a:xfrm>
          <a:prstGeom prst="round2SameRect">
            <a:avLst>
              <a:gd name="adj1" fmla="val 5647"/>
              <a:gd name="adj2" fmla="val 0"/>
            </a:avLst>
          </a:prstGeom>
          <a:solidFill>
            <a:srgbClr val="FFFFFF"/>
          </a:solidFill>
          <a:ln w="6350" cap="flat">
            <a:solidFill>
              <a:schemeClr val="bg1">
                <a:lumMod val="50000"/>
              </a:schemeClr>
            </a:solidFill>
            <a:prstDash val="solid"/>
            <a:miter/>
          </a:ln>
        </p:spPr>
        <p:txBody>
          <a:bodyPr lIns="36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463" indent="-144463" latinLnBrk="0">
              <a:spcBef>
                <a:spcPts val="200"/>
              </a:spcBef>
              <a:spcAft>
                <a:spcPts val="2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오라클 파트너쉽</a:t>
            </a:r>
            <a:r>
              <a:rPr lang="en-US" altLang="ko-KR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(PSADD)</a:t>
            </a:r>
            <a:r>
              <a:rPr lang="ko-KR" altLang="en-US" sz="1200" dirty="0">
                <a:solidFill>
                  <a:srgbClr val="00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취득</a:t>
            </a: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ACDA843-F4A1-4167-8DB8-DED46AD7CC83}"/>
              </a:ext>
            </a:extLst>
          </p:cNvPr>
          <p:cNvGrpSpPr/>
          <p:nvPr/>
        </p:nvGrpSpPr>
        <p:grpSpPr>
          <a:xfrm>
            <a:off x="2198549" y="2456892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46" name="자유형: 도형 45">
              <a:extLst>
                <a:ext uri="{FF2B5EF4-FFF2-40B4-BE49-F238E27FC236}">
                  <a16:creationId xmlns:a16="http://schemas.microsoft.com/office/drawing/2014/main" id="{9088A16E-684B-4BA2-B20B-592D1BD5C7B4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47" name="자유형: 도형 46">
              <a:extLst>
                <a:ext uri="{FF2B5EF4-FFF2-40B4-BE49-F238E27FC236}">
                  <a16:creationId xmlns:a16="http://schemas.microsoft.com/office/drawing/2014/main" id="{13D64FD8-FC14-43C1-9107-A8C9AB6EB1A9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277448D3-A080-4D95-9E36-F5879B8389AA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49" name="자유형: 도형 48">
              <a:extLst>
                <a:ext uri="{FF2B5EF4-FFF2-40B4-BE49-F238E27FC236}">
                  <a16:creationId xmlns:a16="http://schemas.microsoft.com/office/drawing/2014/main" id="{BA53DB5D-A680-4D04-BB8C-09C404CE4305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50" name="자유형: 도형 49">
              <a:extLst>
                <a:ext uri="{FF2B5EF4-FFF2-40B4-BE49-F238E27FC236}">
                  <a16:creationId xmlns:a16="http://schemas.microsoft.com/office/drawing/2014/main" id="{7704A8B8-8A98-4ABF-8AB0-ACA4DD0EBA4D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23AAFCA-1906-2B4A-0009-FCDC02DF1C00}"/>
              </a:ext>
            </a:extLst>
          </p:cNvPr>
          <p:cNvGrpSpPr/>
          <p:nvPr/>
        </p:nvGrpSpPr>
        <p:grpSpPr>
          <a:xfrm>
            <a:off x="2198549" y="2240868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18DB487E-C096-B898-63B1-B66D9FABD4A4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0902C9FC-8E39-017B-68BA-7271CD4AFE81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24BC5091-300C-4F6F-152D-87B5680FD5A5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00055772-C7F4-A69B-AD08-D89BBC24EDDE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AF8EB416-A630-67DE-2DA2-73B67CC0C701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04AAE4EF-317F-432F-29E1-7FB751D931B1}"/>
              </a:ext>
            </a:extLst>
          </p:cNvPr>
          <p:cNvGrpSpPr/>
          <p:nvPr/>
        </p:nvGrpSpPr>
        <p:grpSpPr>
          <a:xfrm>
            <a:off x="2198549" y="1916832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AC2DA691-666E-A8C0-2ECC-157D1461B5A1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F2D915EC-B39E-7095-BC7C-C99BBC086639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A1E96E25-76D3-8532-DDAC-729D0F507525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80BBE492-9273-1A70-479B-62D19623420A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36A9777D-DE3C-746E-45C8-B8B8EAD34B1B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C0693BB0-6FFF-EA23-D7B9-37BEFE5AB847}"/>
              </a:ext>
            </a:extLst>
          </p:cNvPr>
          <p:cNvGrpSpPr/>
          <p:nvPr/>
        </p:nvGrpSpPr>
        <p:grpSpPr>
          <a:xfrm>
            <a:off x="2198549" y="1700808"/>
            <a:ext cx="271617" cy="121410"/>
            <a:chOff x="9642014" y="4447868"/>
            <a:chExt cx="473763" cy="211132"/>
          </a:xfrm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grpSpPr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81F1BECD-3A38-5A4C-ECE1-8E304B8369F7}"/>
                </a:ext>
              </a:extLst>
            </p:cNvPr>
            <p:cNvSpPr/>
            <p:nvPr/>
          </p:nvSpPr>
          <p:spPr>
            <a:xfrm>
              <a:off x="964201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978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978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FFEB989F-1777-0086-F6C3-CDCAD93E2842}"/>
                </a:ext>
              </a:extLst>
            </p:cNvPr>
            <p:cNvSpPr/>
            <p:nvPr/>
          </p:nvSpPr>
          <p:spPr>
            <a:xfrm>
              <a:off x="9662599" y="4466169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B5F91518-B3F7-2E20-A4F3-28B9403DCFDB}"/>
                </a:ext>
              </a:extLst>
            </p:cNvPr>
            <p:cNvSpPr/>
            <p:nvPr/>
          </p:nvSpPr>
          <p:spPr>
            <a:xfrm>
              <a:off x="9904644" y="4447868"/>
              <a:ext cx="211133" cy="211132"/>
            </a:xfrm>
            <a:custGeom>
              <a:avLst/>
              <a:gdLst>
                <a:gd name="connsiteX0" fmla="*/ 171018 w 211133"/>
                <a:gd name="connsiteY0" fmla="*/ 111901 h 211133"/>
                <a:gd name="connsiteX1" fmla="*/ 111901 w 211133"/>
                <a:gd name="connsiteY1" fmla="*/ 171018 h 211133"/>
                <a:gd name="connsiteX2" fmla="*/ 52783 w 211133"/>
                <a:gd name="connsiteY2" fmla="*/ 111901 h 211133"/>
                <a:gd name="connsiteX3" fmla="*/ 111901 w 211133"/>
                <a:gd name="connsiteY3" fmla="*/ 52783 h 211133"/>
                <a:gd name="connsiteX4" fmla="*/ 171018 w 211133"/>
                <a:gd name="connsiteY4" fmla="*/ 111901 h 211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133" h="211133">
                  <a:moveTo>
                    <a:pt x="171018" y="111901"/>
                  </a:moveTo>
                  <a:cubicBezTo>
                    <a:pt x="171018" y="144274"/>
                    <a:pt x="144274" y="171018"/>
                    <a:pt x="111901" y="171018"/>
                  </a:cubicBezTo>
                  <a:cubicBezTo>
                    <a:pt x="79527" y="171018"/>
                    <a:pt x="52783" y="144274"/>
                    <a:pt x="52783" y="111901"/>
                  </a:cubicBezTo>
                  <a:cubicBezTo>
                    <a:pt x="52783" y="78823"/>
                    <a:pt x="79527" y="52783"/>
                    <a:pt x="111901" y="52783"/>
                  </a:cubicBezTo>
                  <a:cubicBezTo>
                    <a:pt x="144274" y="52783"/>
                    <a:pt x="171018" y="79527"/>
                    <a:pt x="171018" y="111901"/>
                  </a:cubicBezTo>
                  <a:close/>
                </a:path>
              </a:pathLst>
            </a:custGeom>
            <a:solidFill>
              <a:srgbClr val="78787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874C52E6-2BA2-8199-581E-F8AAE5206160}"/>
                </a:ext>
              </a:extLst>
            </p:cNvPr>
            <p:cNvSpPr/>
            <p:nvPr/>
          </p:nvSpPr>
          <p:spPr>
            <a:xfrm>
              <a:off x="9922935" y="4466184"/>
              <a:ext cx="140756" cy="140756"/>
            </a:xfrm>
            <a:custGeom>
              <a:avLst/>
              <a:gdLst>
                <a:gd name="connsiteX0" fmla="*/ 134422 w 140755"/>
                <a:gd name="connsiteY0" fmla="*/ 93602 h 140755"/>
                <a:gd name="connsiteX1" fmla="*/ 93602 w 140755"/>
                <a:gd name="connsiteY1" fmla="*/ 134421 h 140755"/>
                <a:gd name="connsiteX2" fmla="*/ 52783 w 140755"/>
                <a:gd name="connsiteY2" fmla="*/ 93602 h 140755"/>
                <a:gd name="connsiteX3" fmla="*/ 93602 w 140755"/>
                <a:gd name="connsiteY3" fmla="*/ 52783 h 140755"/>
                <a:gd name="connsiteX4" fmla="*/ 134422 w 140755"/>
                <a:gd name="connsiteY4" fmla="*/ 93602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55" h="140755">
                  <a:moveTo>
                    <a:pt x="134422" y="93602"/>
                  </a:moveTo>
                  <a:cubicBezTo>
                    <a:pt x="134422" y="116123"/>
                    <a:pt x="116123" y="134421"/>
                    <a:pt x="93602" y="134421"/>
                  </a:cubicBezTo>
                  <a:cubicBezTo>
                    <a:pt x="71082" y="134421"/>
                    <a:pt x="52783" y="116123"/>
                    <a:pt x="52783" y="93602"/>
                  </a:cubicBezTo>
                  <a:cubicBezTo>
                    <a:pt x="52783" y="71081"/>
                    <a:pt x="71082" y="52783"/>
                    <a:pt x="93602" y="52783"/>
                  </a:cubicBezTo>
                  <a:cubicBezTo>
                    <a:pt x="116123" y="52783"/>
                    <a:pt x="134422" y="71081"/>
                    <a:pt x="134422" y="93602"/>
                  </a:cubicBezTo>
                  <a:close/>
                </a:path>
              </a:pathLst>
            </a:custGeom>
            <a:solidFill>
              <a:srgbClr val="261F1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4C803B77-9DAD-D201-845F-EFBC34E20313}"/>
                </a:ext>
              </a:extLst>
            </p:cNvPr>
            <p:cNvSpPr/>
            <p:nvPr/>
          </p:nvSpPr>
          <p:spPr>
            <a:xfrm>
              <a:off x="9714490" y="4466192"/>
              <a:ext cx="314708" cy="140756"/>
            </a:xfrm>
            <a:custGeom>
              <a:avLst/>
              <a:gdLst>
                <a:gd name="connsiteX0" fmla="*/ 550354 w 563022"/>
                <a:gd name="connsiteY0" fmla="*/ 118235 h 140755"/>
                <a:gd name="connsiteX1" fmla="*/ 305439 w 563022"/>
                <a:gd name="connsiteY1" fmla="*/ 131606 h 140755"/>
                <a:gd name="connsiteX2" fmla="*/ 66859 w 563022"/>
                <a:gd name="connsiteY2" fmla="*/ 118235 h 140755"/>
                <a:gd name="connsiteX3" fmla="*/ 52783 w 563022"/>
                <a:gd name="connsiteY3" fmla="*/ 93602 h 140755"/>
                <a:gd name="connsiteX4" fmla="*/ 66859 w 563022"/>
                <a:gd name="connsiteY4" fmla="*/ 68970 h 140755"/>
                <a:gd name="connsiteX5" fmla="*/ 304032 w 563022"/>
                <a:gd name="connsiteY5" fmla="*/ 52783 h 140755"/>
                <a:gd name="connsiteX6" fmla="*/ 550354 w 563022"/>
                <a:gd name="connsiteY6" fmla="*/ 68970 h 140755"/>
                <a:gd name="connsiteX7" fmla="*/ 564430 w 563022"/>
                <a:gd name="connsiteY7" fmla="*/ 93602 h 140755"/>
                <a:gd name="connsiteX8" fmla="*/ 550354 w 563022"/>
                <a:gd name="connsiteY8" fmla="*/ 118235 h 140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3022" h="140755">
                  <a:moveTo>
                    <a:pt x="550354" y="118235"/>
                  </a:moveTo>
                  <a:cubicBezTo>
                    <a:pt x="550354" y="118235"/>
                    <a:pt x="508831" y="131606"/>
                    <a:pt x="305439" y="131606"/>
                  </a:cubicBezTo>
                  <a:cubicBezTo>
                    <a:pt x="102048" y="131606"/>
                    <a:pt x="66859" y="118235"/>
                    <a:pt x="66859" y="118235"/>
                  </a:cubicBezTo>
                  <a:cubicBezTo>
                    <a:pt x="59117" y="118235"/>
                    <a:pt x="52783" y="106974"/>
                    <a:pt x="52783" y="93602"/>
                  </a:cubicBezTo>
                  <a:cubicBezTo>
                    <a:pt x="52783" y="80231"/>
                    <a:pt x="59117" y="68970"/>
                    <a:pt x="66859" y="68970"/>
                  </a:cubicBezTo>
                  <a:cubicBezTo>
                    <a:pt x="66859" y="68970"/>
                    <a:pt x="124569" y="52783"/>
                    <a:pt x="304032" y="52783"/>
                  </a:cubicBezTo>
                  <a:cubicBezTo>
                    <a:pt x="483495" y="52783"/>
                    <a:pt x="550354" y="68970"/>
                    <a:pt x="550354" y="68970"/>
                  </a:cubicBezTo>
                  <a:cubicBezTo>
                    <a:pt x="558096" y="68970"/>
                    <a:pt x="564430" y="80231"/>
                    <a:pt x="564430" y="93602"/>
                  </a:cubicBezTo>
                  <a:cubicBezTo>
                    <a:pt x="563726" y="106974"/>
                    <a:pt x="558096" y="118235"/>
                    <a:pt x="550354" y="11823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>
                <a:ln>
                  <a:solidFill>
                    <a:srgbClr val="005098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B26B6ACA-05C5-5893-71AF-8465F4F4BD01}"/>
              </a:ext>
            </a:extLst>
          </p:cNvPr>
          <p:cNvGrpSpPr/>
          <p:nvPr/>
        </p:nvGrpSpPr>
        <p:grpSpPr>
          <a:xfrm rot="16200000">
            <a:off x="1390879" y="2106006"/>
            <a:ext cx="213748" cy="213750"/>
            <a:chOff x="4269249" y="6212713"/>
            <a:chExt cx="538723" cy="538725"/>
          </a:xfrm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AF9A9824-7B41-39B0-77A6-99064700A3A4}"/>
                </a:ext>
              </a:extLst>
            </p:cNvPr>
            <p:cNvSpPr/>
            <p:nvPr/>
          </p:nvSpPr>
          <p:spPr>
            <a:xfrm>
              <a:off x="4269249" y="6212713"/>
              <a:ext cx="538723" cy="538725"/>
            </a:xfrm>
            <a:prstGeom prst="ellipse">
              <a:avLst/>
            </a:prstGeom>
            <a:solidFill>
              <a:srgbClr val="44546A"/>
            </a:solidFill>
            <a:ln w="952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200"/>
            </a:p>
          </p:txBody>
        </p:sp>
        <p:sp>
          <p:nvSpPr>
            <p:cNvPr id="25" name="그래픽 21">
              <a:extLst>
                <a:ext uri="{FF2B5EF4-FFF2-40B4-BE49-F238E27FC236}">
                  <a16:creationId xmlns:a16="http://schemas.microsoft.com/office/drawing/2014/main" id="{FE393460-0B3B-046F-FD64-AB984E6F44A4}"/>
                </a:ext>
              </a:extLst>
            </p:cNvPr>
            <p:cNvSpPr/>
            <p:nvPr/>
          </p:nvSpPr>
          <p:spPr>
            <a:xfrm>
              <a:off x="4455634" y="6314648"/>
              <a:ext cx="201781" cy="334854"/>
            </a:xfrm>
            <a:custGeom>
              <a:avLst/>
              <a:gdLst>
                <a:gd name="connsiteX0" fmla="*/ 553007 w 582027"/>
                <a:gd name="connsiteY0" fmla="*/ 412865 h 965871"/>
                <a:gd name="connsiteX1" fmla="*/ 553007 w 582027"/>
                <a:gd name="connsiteY1" fmla="*/ 412865 h 965871"/>
                <a:gd name="connsiteX2" fmla="*/ 169157 w 582027"/>
                <a:gd name="connsiteY2" fmla="*/ 29015 h 965871"/>
                <a:gd name="connsiteX3" fmla="*/ 29015 w 582027"/>
                <a:gd name="connsiteY3" fmla="*/ 29015 h 965871"/>
                <a:gd name="connsiteX4" fmla="*/ 29015 w 582027"/>
                <a:gd name="connsiteY4" fmla="*/ 29015 h 965871"/>
                <a:gd name="connsiteX5" fmla="*/ 29015 w 582027"/>
                <a:gd name="connsiteY5" fmla="*/ 169157 h 965871"/>
                <a:gd name="connsiteX6" fmla="*/ 342773 w 582027"/>
                <a:gd name="connsiteY6" fmla="*/ 482914 h 965871"/>
                <a:gd name="connsiteX7" fmla="*/ 29058 w 582027"/>
                <a:gd name="connsiteY7" fmla="*/ 796715 h 965871"/>
                <a:gd name="connsiteX8" fmla="*/ 29058 w 582027"/>
                <a:gd name="connsiteY8" fmla="*/ 936857 h 965871"/>
                <a:gd name="connsiteX9" fmla="*/ 29058 w 582027"/>
                <a:gd name="connsiteY9" fmla="*/ 936857 h 965871"/>
                <a:gd name="connsiteX10" fmla="*/ 169200 w 582027"/>
                <a:gd name="connsiteY10" fmla="*/ 936857 h 965871"/>
                <a:gd name="connsiteX11" fmla="*/ 553050 w 582027"/>
                <a:gd name="connsiteY11" fmla="*/ 553007 h 965871"/>
                <a:gd name="connsiteX12" fmla="*/ 553007 w 582027"/>
                <a:gd name="connsiteY12" fmla="*/ 412865 h 965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2027" h="965871">
                  <a:moveTo>
                    <a:pt x="553007" y="412865"/>
                  </a:moveTo>
                  <a:lnTo>
                    <a:pt x="553007" y="412865"/>
                  </a:lnTo>
                  <a:lnTo>
                    <a:pt x="169157" y="29015"/>
                  </a:lnTo>
                  <a:cubicBezTo>
                    <a:pt x="130470" y="-9672"/>
                    <a:pt x="67745" y="-9672"/>
                    <a:pt x="29015" y="29015"/>
                  </a:cubicBezTo>
                  <a:lnTo>
                    <a:pt x="29015" y="29015"/>
                  </a:lnTo>
                  <a:cubicBezTo>
                    <a:pt x="-9672" y="67701"/>
                    <a:pt x="-9672" y="130427"/>
                    <a:pt x="29015" y="169157"/>
                  </a:cubicBezTo>
                  <a:lnTo>
                    <a:pt x="342773" y="482914"/>
                  </a:lnTo>
                  <a:lnTo>
                    <a:pt x="29058" y="796715"/>
                  </a:lnTo>
                  <a:cubicBezTo>
                    <a:pt x="-9629" y="835401"/>
                    <a:pt x="-9629" y="898127"/>
                    <a:pt x="29058" y="936857"/>
                  </a:cubicBezTo>
                  <a:lnTo>
                    <a:pt x="29058" y="936857"/>
                  </a:lnTo>
                  <a:cubicBezTo>
                    <a:pt x="67745" y="975543"/>
                    <a:pt x="130470" y="975543"/>
                    <a:pt x="169200" y="936857"/>
                  </a:cubicBezTo>
                  <a:lnTo>
                    <a:pt x="553050" y="553007"/>
                  </a:lnTo>
                  <a:cubicBezTo>
                    <a:pt x="591693" y="514320"/>
                    <a:pt x="591693" y="451551"/>
                    <a:pt x="553007" y="412865"/>
                  </a:cubicBezTo>
                  <a:close/>
                </a:path>
              </a:pathLst>
            </a:custGeom>
            <a:solidFill>
              <a:srgbClr val="FFFFFF"/>
            </a:solidFill>
            <a:ln w="43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</p:grp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190A768B-4EAB-40A8-BAD8-20BD7CDFD626}"/>
              </a:ext>
            </a:extLst>
          </p:cNvPr>
          <p:cNvGrpSpPr/>
          <p:nvPr/>
        </p:nvGrpSpPr>
        <p:grpSpPr>
          <a:xfrm rot="16200000">
            <a:off x="1390879" y="2646066"/>
            <a:ext cx="213748" cy="213750"/>
            <a:chOff x="4269249" y="6212713"/>
            <a:chExt cx="538723" cy="538725"/>
          </a:xfrm>
        </p:grpSpPr>
        <p:sp>
          <p:nvSpPr>
            <p:cNvPr id="99" name="타원 98">
              <a:extLst>
                <a:ext uri="{FF2B5EF4-FFF2-40B4-BE49-F238E27FC236}">
                  <a16:creationId xmlns:a16="http://schemas.microsoft.com/office/drawing/2014/main" id="{60ACF259-DED6-48AE-B76B-67FDAA2C5B0A}"/>
                </a:ext>
              </a:extLst>
            </p:cNvPr>
            <p:cNvSpPr/>
            <p:nvPr/>
          </p:nvSpPr>
          <p:spPr>
            <a:xfrm>
              <a:off x="4269249" y="6212713"/>
              <a:ext cx="538723" cy="538725"/>
            </a:xfrm>
            <a:prstGeom prst="ellipse">
              <a:avLst/>
            </a:prstGeom>
            <a:solidFill>
              <a:srgbClr val="44546A"/>
            </a:solidFill>
            <a:ln w="952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200"/>
            </a:p>
          </p:txBody>
        </p:sp>
        <p:sp>
          <p:nvSpPr>
            <p:cNvPr id="100" name="그래픽 21">
              <a:extLst>
                <a:ext uri="{FF2B5EF4-FFF2-40B4-BE49-F238E27FC236}">
                  <a16:creationId xmlns:a16="http://schemas.microsoft.com/office/drawing/2014/main" id="{43FBACAD-E329-4282-A132-AC3D1E4A1C13}"/>
                </a:ext>
              </a:extLst>
            </p:cNvPr>
            <p:cNvSpPr/>
            <p:nvPr/>
          </p:nvSpPr>
          <p:spPr>
            <a:xfrm>
              <a:off x="4455634" y="6314648"/>
              <a:ext cx="201781" cy="334854"/>
            </a:xfrm>
            <a:custGeom>
              <a:avLst/>
              <a:gdLst>
                <a:gd name="connsiteX0" fmla="*/ 553007 w 582027"/>
                <a:gd name="connsiteY0" fmla="*/ 412865 h 965871"/>
                <a:gd name="connsiteX1" fmla="*/ 553007 w 582027"/>
                <a:gd name="connsiteY1" fmla="*/ 412865 h 965871"/>
                <a:gd name="connsiteX2" fmla="*/ 169157 w 582027"/>
                <a:gd name="connsiteY2" fmla="*/ 29015 h 965871"/>
                <a:gd name="connsiteX3" fmla="*/ 29015 w 582027"/>
                <a:gd name="connsiteY3" fmla="*/ 29015 h 965871"/>
                <a:gd name="connsiteX4" fmla="*/ 29015 w 582027"/>
                <a:gd name="connsiteY4" fmla="*/ 29015 h 965871"/>
                <a:gd name="connsiteX5" fmla="*/ 29015 w 582027"/>
                <a:gd name="connsiteY5" fmla="*/ 169157 h 965871"/>
                <a:gd name="connsiteX6" fmla="*/ 342773 w 582027"/>
                <a:gd name="connsiteY6" fmla="*/ 482914 h 965871"/>
                <a:gd name="connsiteX7" fmla="*/ 29058 w 582027"/>
                <a:gd name="connsiteY7" fmla="*/ 796715 h 965871"/>
                <a:gd name="connsiteX8" fmla="*/ 29058 w 582027"/>
                <a:gd name="connsiteY8" fmla="*/ 936857 h 965871"/>
                <a:gd name="connsiteX9" fmla="*/ 29058 w 582027"/>
                <a:gd name="connsiteY9" fmla="*/ 936857 h 965871"/>
                <a:gd name="connsiteX10" fmla="*/ 169200 w 582027"/>
                <a:gd name="connsiteY10" fmla="*/ 936857 h 965871"/>
                <a:gd name="connsiteX11" fmla="*/ 553050 w 582027"/>
                <a:gd name="connsiteY11" fmla="*/ 553007 h 965871"/>
                <a:gd name="connsiteX12" fmla="*/ 553007 w 582027"/>
                <a:gd name="connsiteY12" fmla="*/ 412865 h 965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2027" h="965871">
                  <a:moveTo>
                    <a:pt x="553007" y="412865"/>
                  </a:moveTo>
                  <a:lnTo>
                    <a:pt x="553007" y="412865"/>
                  </a:lnTo>
                  <a:lnTo>
                    <a:pt x="169157" y="29015"/>
                  </a:lnTo>
                  <a:cubicBezTo>
                    <a:pt x="130470" y="-9672"/>
                    <a:pt x="67745" y="-9672"/>
                    <a:pt x="29015" y="29015"/>
                  </a:cubicBezTo>
                  <a:lnTo>
                    <a:pt x="29015" y="29015"/>
                  </a:lnTo>
                  <a:cubicBezTo>
                    <a:pt x="-9672" y="67701"/>
                    <a:pt x="-9672" y="130427"/>
                    <a:pt x="29015" y="169157"/>
                  </a:cubicBezTo>
                  <a:lnTo>
                    <a:pt x="342773" y="482914"/>
                  </a:lnTo>
                  <a:lnTo>
                    <a:pt x="29058" y="796715"/>
                  </a:lnTo>
                  <a:cubicBezTo>
                    <a:pt x="-9629" y="835401"/>
                    <a:pt x="-9629" y="898127"/>
                    <a:pt x="29058" y="936857"/>
                  </a:cubicBezTo>
                  <a:lnTo>
                    <a:pt x="29058" y="936857"/>
                  </a:lnTo>
                  <a:cubicBezTo>
                    <a:pt x="67745" y="975543"/>
                    <a:pt x="130470" y="975543"/>
                    <a:pt x="169200" y="936857"/>
                  </a:cubicBezTo>
                  <a:lnTo>
                    <a:pt x="553050" y="553007"/>
                  </a:lnTo>
                  <a:cubicBezTo>
                    <a:pt x="591693" y="514320"/>
                    <a:pt x="591693" y="451551"/>
                    <a:pt x="553007" y="412865"/>
                  </a:cubicBezTo>
                  <a:close/>
                </a:path>
              </a:pathLst>
            </a:custGeom>
            <a:solidFill>
              <a:srgbClr val="FFFFFF"/>
            </a:solidFill>
            <a:ln w="43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562335C2-190A-91C1-E3F1-03FBF926C64E}"/>
              </a:ext>
            </a:extLst>
          </p:cNvPr>
          <p:cNvGrpSpPr/>
          <p:nvPr/>
        </p:nvGrpSpPr>
        <p:grpSpPr>
          <a:xfrm rot="16200000">
            <a:off x="1390879" y="4074350"/>
            <a:ext cx="213748" cy="213750"/>
            <a:chOff x="4269249" y="6212713"/>
            <a:chExt cx="538723" cy="538725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157D5009-9C61-2B62-3F66-71598F24E21A}"/>
                </a:ext>
              </a:extLst>
            </p:cNvPr>
            <p:cNvSpPr/>
            <p:nvPr/>
          </p:nvSpPr>
          <p:spPr>
            <a:xfrm>
              <a:off x="4269249" y="6212713"/>
              <a:ext cx="538723" cy="538725"/>
            </a:xfrm>
            <a:prstGeom prst="ellipse">
              <a:avLst/>
            </a:prstGeom>
            <a:solidFill>
              <a:srgbClr val="44546A"/>
            </a:solidFill>
            <a:ln w="952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200"/>
            </a:p>
          </p:txBody>
        </p:sp>
        <p:sp>
          <p:nvSpPr>
            <p:cNvPr id="42" name="그래픽 21">
              <a:extLst>
                <a:ext uri="{FF2B5EF4-FFF2-40B4-BE49-F238E27FC236}">
                  <a16:creationId xmlns:a16="http://schemas.microsoft.com/office/drawing/2014/main" id="{4DDCC397-D885-8EE8-AEAC-02326B5215EC}"/>
                </a:ext>
              </a:extLst>
            </p:cNvPr>
            <p:cNvSpPr/>
            <p:nvPr/>
          </p:nvSpPr>
          <p:spPr>
            <a:xfrm>
              <a:off x="4455634" y="6314648"/>
              <a:ext cx="201781" cy="334854"/>
            </a:xfrm>
            <a:custGeom>
              <a:avLst/>
              <a:gdLst>
                <a:gd name="connsiteX0" fmla="*/ 553007 w 582027"/>
                <a:gd name="connsiteY0" fmla="*/ 412865 h 965871"/>
                <a:gd name="connsiteX1" fmla="*/ 553007 w 582027"/>
                <a:gd name="connsiteY1" fmla="*/ 412865 h 965871"/>
                <a:gd name="connsiteX2" fmla="*/ 169157 w 582027"/>
                <a:gd name="connsiteY2" fmla="*/ 29015 h 965871"/>
                <a:gd name="connsiteX3" fmla="*/ 29015 w 582027"/>
                <a:gd name="connsiteY3" fmla="*/ 29015 h 965871"/>
                <a:gd name="connsiteX4" fmla="*/ 29015 w 582027"/>
                <a:gd name="connsiteY4" fmla="*/ 29015 h 965871"/>
                <a:gd name="connsiteX5" fmla="*/ 29015 w 582027"/>
                <a:gd name="connsiteY5" fmla="*/ 169157 h 965871"/>
                <a:gd name="connsiteX6" fmla="*/ 342773 w 582027"/>
                <a:gd name="connsiteY6" fmla="*/ 482914 h 965871"/>
                <a:gd name="connsiteX7" fmla="*/ 29058 w 582027"/>
                <a:gd name="connsiteY7" fmla="*/ 796715 h 965871"/>
                <a:gd name="connsiteX8" fmla="*/ 29058 w 582027"/>
                <a:gd name="connsiteY8" fmla="*/ 936857 h 965871"/>
                <a:gd name="connsiteX9" fmla="*/ 29058 w 582027"/>
                <a:gd name="connsiteY9" fmla="*/ 936857 h 965871"/>
                <a:gd name="connsiteX10" fmla="*/ 169200 w 582027"/>
                <a:gd name="connsiteY10" fmla="*/ 936857 h 965871"/>
                <a:gd name="connsiteX11" fmla="*/ 553050 w 582027"/>
                <a:gd name="connsiteY11" fmla="*/ 553007 h 965871"/>
                <a:gd name="connsiteX12" fmla="*/ 553007 w 582027"/>
                <a:gd name="connsiteY12" fmla="*/ 412865 h 965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2027" h="965871">
                  <a:moveTo>
                    <a:pt x="553007" y="412865"/>
                  </a:moveTo>
                  <a:lnTo>
                    <a:pt x="553007" y="412865"/>
                  </a:lnTo>
                  <a:lnTo>
                    <a:pt x="169157" y="29015"/>
                  </a:lnTo>
                  <a:cubicBezTo>
                    <a:pt x="130470" y="-9672"/>
                    <a:pt x="67745" y="-9672"/>
                    <a:pt x="29015" y="29015"/>
                  </a:cubicBezTo>
                  <a:lnTo>
                    <a:pt x="29015" y="29015"/>
                  </a:lnTo>
                  <a:cubicBezTo>
                    <a:pt x="-9672" y="67701"/>
                    <a:pt x="-9672" y="130427"/>
                    <a:pt x="29015" y="169157"/>
                  </a:cubicBezTo>
                  <a:lnTo>
                    <a:pt x="342773" y="482914"/>
                  </a:lnTo>
                  <a:lnTo>
                    <a:pt x="29058" y="796715"/>
                  </a:lnTo>
                  <a:cubicBezTo>
                    <a:pt x="-9629" y="835401"/>
                    <a:pt x="-9629" y="898127"/>
                    <a:pt x="29058" y="936857"/>
                  </a:cubicBezTo>
                  <a:lnTo>
                    <a:pt x="29058" y="936857"/>
                  </a:lnTo>
                  <a:cubicBezTo>
                    <a:pt x="67745" y="975543"/>
                    <a:pt x="130470" y="975543"/>
                    <a:pt x="169200" y="936857"/>
                  </a:cubicBezTo>
                  <a:lnTo>
                    <a:pt x="553050" y="553007"/>
                  </a:lnTo>
                  <a:cubicBezTo>
                    <a:pt x="591693" y="514320"/>
                    <a:pt x="591693" y="451551"/>
                    <a:pt x="553007" y="412865"/>
                  </a:cubicBezTo>
                  <a:close/>
                </a:path>
              </a:pathLst>
            </a:custGeom>
            <a:solidFill>
              <a:srgbClr val="FFFFFF"/>
            </a:solidFill>
            <a:ln w="43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1047996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6AA57F7-6987-40BB-B06E-D811060799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1700391" y="6084495"/>
            <a:ext cx="6563882" cy="274560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F5EAD3D-106B-45B5-98DB-1BF467136E7E}"/>
              </a:ext>
            </a:extLst>
          </p:cNvPr>
          <p:cNvCxnSpPr>
            <a:cxnSpLocks/>
            <a:stCxn id="59" idx="6"/>
            <a:endCxn id="61" idx="2"/>
          </p:cNvCxnSpPr>
          <p:nvPr/>
        </p:nvCxnSpPr>
        <p:spPr>
          <a:xfrm>
            <a:off x="1869973" y="2436307"/>
            <a:ext cx="6253306" cy="0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93990CFA-7D78-42E0-8598-51BF410340D2}"/>
              </a:ext>
            </a:extLst>
          </p:cNvPr>
          <p:cNvCxnSpPr>
            <a:cxnSpLocks/>
          </p:cNvCxnSpPr>
          <p:nvPr/>
        </p:nvCxnSpPr>
        <p:spPr>
          <a:xfrm>
            <a:off x="4953000" y="1681750"/>
            <a:ext cx="0" cy="739138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40E3DF5-7FE5-40A9-AB3D-BBFEE36144B8}"/>
              </a:ext>
            </a:extLst>
          </p:cNvPr>
          <p:cNvCxnSpPr/>
          <p:nvPr/>
        </p:nvCxnSpPr>
        <p:spPr>
          <a:xfrm>
            <a:off x="1833969" y="2436308"/>
            <a:ext cx="0" cy="344621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9A18831D-174E-48EE-A386-2A92F6663B51}"/>
              </a:ext>
            </a:extLst>
          </p:cNvPr>
          <p:cNvCxnSpPr/>
          <p:nvPr/>
        </p:nvCxnSpPr>
        <p:spPr>
          <a:xfrm>
            <a:off x="6014711" y="2436308"/>
            <a:ext cx="0" cy="344621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5FFF21F-1DB1-42A7-9CE9-5D709633E271}"/>
              </a:ext>
            </a:extLst>
          </p:cNvPr>
          <p:cNvCxnSpPr/>
          <p:nvPr/>
        </p:nvCxnSpPr>
        <p:spPr>
          <a:xfrm>
            <a:off x="8159283" y="2436308"/>
            <a:ext cx="0" cy="344621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92E26B05-8D95-4DFF-A6F1-8FB42D9457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5"/>
          <a:stretch/>
        </p:blipFill>
        <p:spPr>
          <a:xfrm>
            <a:off x="3995645" y="1866282"/>
            <a:ext cx="1944217" cy="274560"/>
          </a:xfrm>
          <a:prstGeom prst="rect">
            <a:avLst/>
          </a:prstGeom>
        </p:spPr>
      </p:pic>
      <p:sp>
        <p:nvSpPr>
          <p:cNvPr id="13" name="모서리가 둥근 직사각형 95">
            <a:extLst>
              <a:ext uri="{FF2B5EF4-FFF2-40B4-BE49-F238E27FC236}">
                <a16:creationId xmlns:a16="http://schemas.microsoft.com/office/drawing/2014/main" id="{DCD789F4-4744-4435-943E-071EB7C86AA3}"/>
              </a:ext>
            </a:extLst>
          </p:cNvPr>
          <p:cNvSpPr/>
          <p:nvPr/>
        </p:nvSpPr>
        <p:spPr>
          <a:xfrm>
            <a:off x="3980892" y="1484784"/>
            <a:ext cx="1944216" cy="3939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80BB09"/>
              </a:gs>
              <a:gs pos="100000">
                <a:srgbClr val="75AB09"/>
              </a:gs>
            </a:gsLst>
            <a:lin ang="5400000" scaled="1"/>
          </a:gradFill>
        </p:spPr>
        <p:txBody>
          <a:bodyPr wrap="square" lIns="0" tIns="0" rIns="0" bIns="18000" anchor="ctr" anchorCtr="0">
            <a:noAutofit/>
          </a:bodyPr>
          <a:lstStyle/>
          <a:p>
            <a:pPr algn="ctr"/>
            <a:endParaRPr lang="ko-KR" altLang="en-US" sz="140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모서리가 둥근 직사각형 14">
            <a:extLst>
              <a:ext uri="{FF2B5EF4-FFF2-40B4-BE49-F238E27FC236}">
                <a16:creationId xmlns:a16="http://schemas.microsoft.com/office/drawing/2014/main" id="{A83A26B1-D767-4DF2-837D-D0ACB411A033}"/>
              </a:ext>
            </a:extLst>
          </p:cNvPr>
          <p:cNvSpPr/>
          <p:nvPr/>
        </p:nvSpPr>
        <p:spPr>
          <a:xfrm>
            <a:off x="4448191" y="1537750"/>
            <a:ext cx="1039127" cy="2880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wrap="square" lIns="0" tIns="0" rIns="0" bIns="18000" anchor="ctr" anchorCtr="0">
            <a:noAutofit/>
          </a:bodyPr>
          <a:lstStyle/>
          <a:p>
            <a:pPr algn="ctr"/>
            <a:r>
              <a:rPr lang="ko-KR" altLang="en-US" sz="1400" spc="1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대표이사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871630C-E949-4783-8DF8-2D1E583DE04C}"/>
              </a:ext>
            </a:extLst>
          </p:cNvPr>
          <p:cNvSpPr/>
          <p:nvPr/>
        </p:nvSpPr>
        <p:spPr>
          <a:xfrm>
            <a:off x="1012079" y="3559839"/>
            <a:ext cx="1643781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기획관리 부문</a:t>
            </a: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C77CA971-237A-4B05-B746-AD71F24BA9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961467" y="3060982"/>
            <a:ext cx="1745004" cy="296011"/>
          </a:xfrm>
          <a:prstGeom prst="rect">
            <a:avLst/>
          </a:prstGeom>
        </p:spPr>
      </p:pic>
      <p:sp>
        <p:nvSpPr>
          <p:cNvPr id="30" name="모서리가 둥근 직사각형 127">
            <a:extLst>
              <a:ext uri="{FF2B5EF4-FFF2-40B4-BE49-F238E27FC236}">
                <a16:creationId xmlns:a16="http://schemas.microsoft.com/office/drawing/2014/main" id="{D37BFB5C-0F64-4A5D-92C0-EDF99DB04E71}"/>
              </a:ext>
            </a:extLst>
          </p:cNvPr>
          <p:cNvSpPr/>
          <p:nvPr/>
        </p:nvSpPr>
        <p:spPr>
          <a:xfrm>
            <a:off x="945641" y="2700982"/>
            <a:ext cx="17766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79FE3">
                  <a:lumMod val="96000"/>
                  <a:lumOff val="4000"/>
                </a:srgbClr>
              </a:gs>
              <a:gs pos="100000">
                <a:srgbClr val="0793D4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2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C1CBC519-7B00-4BFB-AFA3-4BB12B5D3C58}"/>
              </a:ext>
            </a:extLst>
          </p:cNvPr>
          <p:cNvSpPr/>
          <p:nvPr/>
        </p:nvSpPr>
        <p:spPr>
          <a:xfrm>
            <a:off x="1012079" y="2712030"/>
            <a:ext cx="1643781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기술영업 부문</a:t>
            </a: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C2E5DB1B-1D30-4B64-95ED-E28E148DDB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3036784" y="3068921"/>
            <a:ext cx="1745004" cy="296011"/>
          </a:xfrm>
          <a:prstGeom prst="rect">
            <a:avLst/>
          </a:prstGeom>
        </p:spPr>
      </p:pic>
      <p:sp>
        <p:nvSpPr>
          <p:cNvPr id="33" name="모서리가 둥근 직사각형 132">
            <a:extLst>
              <a:ext uri="{FF2B5EF4-FFF2-40B4-BE49-F238E27FC236}">
                <a16:creationId xmlns:a16="http://schemas.microsoft.com/office/drawing/2014/main" id="{E0A249BD-5C7F-4FCB-81B0-7108FC3D8EF6}"/>
              </a:ext>
            </a:extLst>
          </p:cNvPr>
          <p:cNvSpPr/>
          <p:nvPr/>
        </p:nvSpPr>
        <p:spPr>
          <a:xfrm>
            <a:off x="3071129" y="2708920"/>
            <a:ext cx="17766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79FE3">
                  <a:lumMod val="96000"/>
                  <a:lumOff val="4000"/>
                </a:srgbClr>
              </a:gs>
              <a:gs pos="100000">
                <a:srgbClr val="0793D4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2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9BD396DF-C44E-4C52-8857-0392D631EABF}"/>
              </a:ext>
            </a:extLst>
          </p:cNvPr>
          <p:cNvSpPr/>
          <p:nvPr/>
        </p:nvSpPr>
        <p:spPr>
          <a:xfrm>
            <a:off x="3087396" y="2719969"/>
            <a:ext cx="1643781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기술지원 부문 </a:t>
            </a:r>
            <a:r>
              <a:rPr lang="en-US" altLang="ko-KR" sz="14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D9997831-D58D-4BC1-B46D-E32CE4894A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5142209" y="3068921"/>
            <a:ext cx="1745004" cy="296011"/>
          </a:xfrm>
          <a:prstGeom prst="rect">
            <a:avLst/>
          </a:prstGeom>
        </p:spPr>
      </p:pic>
      <p:sp>
        <p:nvSpPr>
          <p:cNvPr id="36" name="모서리가 둥근 직사각형 137">
            <a:extLst>
              <a:ext uri="{FF2B5EF4-FFF2-40B4-BE49-F238E27FC236}">
                <a16:creationId xmlns:a16="http://schemas.microsoft.com/office/drawing/2014/main" id="{2F4B0DC9-2EDF-466F-A17B-69ADFDC0681E}"/>
              </a:ext>
            </a:extLst>
          </p:cNvPr>
          <p:cNvSpPr/>
          <p:nvPr/>
        </p:nvSpPr>
        <p:spPr>
          <a:xfrm>
            <a:off x="5126383" y="2708920"/>
            <a:ext cx="17766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79FE3">
                  <a:lumMod val="96000"/>
                  <a:lumOff val="4000"/>
                </a:srgbClr>
              </a:gs>
              <a:gs pos="100000">
                <a:srgbClr val="0793D4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20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740C5290-527D-404D-B343-2B5B67ECE871}"/>
              </a:ext>
            </a:extLst>
          </p:cNvPr>
          <p:cNvSpPr/>
          <p:nvPr/>
        </p:nvSpPr>
        <p:spPr>
          <a:xfrm>
            <a:off x="5192821" y="2719969"/>
            <a:ext cx="1643781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기술지원 부문 </a:t>
            </a:r>
            <a:r>
              <a:rPr lang="en-US" altLang="ko-KR" sz="14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</a:t>
            </a: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937AD6DD-D627-48C8-88C7-4377FB8386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1078921" y="3862231"/>
            <a:ext cx="1516347" cy="296011"/>
          </a:xfrm>
          <a:prstGeom prst="rect">
            <a:avLst/>
          </a:prstGeom>
        </p:spPr>
      </p:pic>
      <p:sp>
        <p:nvSpPr>
          <p:cNvPr id="40" name="모서리가 둥근 직사각형 142">
            <a:extLst>
              <a:ext uri="{FF2B5EF4-FFF2-40B4-BE49-F238E27FC236}">
                <a16:creationId xmlns:a16="http://schemas.microsoft.com/office/drawing/2014/main" id="{A3FBF411-5A1D-447B-A9D3-DD7F10AF2C25}"/>
              </a:ext>
            </a:extLst>
          </p:cNvPr>
          <p:cNvSpPr/>
          <p:nvPr/>
        </p:nvSpPr>
        <p:spPr>
          <a:xfrm>
            <a:off x="1059969" y="3576411"/>
            <a:ext cx="1548000" cy="28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089B6"/>
              </a:gs>
              <a:gs pos="100000">
                <a:srgbClr val="29759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1074AB01-8412-469D-AED0-40C6D626AA76}"/>
              </a:ext>
            </a:extLst>
          </p:cNvPr>
          <p:cNvSpPr/>
          <p:nvPr/>
        </p:nvSpPr>
        <p:spPr>
          <a:xfrm>
            <a:off x="1125268" y="3550113"/>
            <a:ext cx="1417403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기획관리팀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60CA3784-E24E-4F6D-981D-8B1CDBE8EA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1075796" y="3445370"/>
            <a:ext cx="1516347" cy="296011"/>
          </a:xfrm>
          <a:prstGeom prst="rect">
            <a:avLst/>
          </a:prstGeom>
        </p:spPr>
      </p:pic>
      <p:sp>
        <p:nvSpPr>
          <p:cNvPr id="44" name="모서리가 둥근 직사각형 150">
            <a:extLst>
              <a:ext uri="{FF2B5EF4-FFF2-40B4-BE49-F238E27FC236}">
                <a16:creationId xmlns:a16="http://schemas.microsoft.com/office/drawing/2014/main" id="{8EB9AAB6-0DFE-41C2-A070-E911B887A14D}"/>
              </a:ext>
            </a:extLst>
          </p:cNvPr>
          <p:cNvSpPr/>
          <p:nvPr/>
        </p:nvSpPr>
        <p:spPr>
          <a:xfrm>
            <a:off x="1059969" y="3176322"/>
            <a:ext cx="1548000" cy="28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089B6"/>
              </a:gs>
              <a:gs pos="100000">
                <a:srgbClr val="29759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DB502ADC-F1F7-4703-9E85-7DF090646D38}"/>
              </a:ext>
            </a:extLst>
          </p:cNvPr>
          <p:cNvSpPr/>
          <p:nvPr/>
        </p:nvSpPr>
        <p:spPr>
          <a:xfrm>
            <a:off x="1125268" y="3139526"/>
            <a:ext cx="1417403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기술영업팀</a:t>
            </a:r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1AF6F5B3-73B7-4A10-ADE1-3EF8E29CB0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3166940" y="3445370"/>
            <a:ext cx="1516347" cy="296011"/>
          </a:xfrm>
          <a:prstGeom prst="rect">
            <a:avLst/>
          </a:prstGeom>
        </p:spPr>
      </p:pic>
      <p:sp>
        <p:nvSpPr>
          <p:cNvPr id="47" name="모서리가 둥근 직사각형 155">
            <a:extLst>
              <a:ext uri="{FF2B5EF4-FFF2-40B4-BE49-F238E27FC236}">
                <a16:creationId xmlns:a16="http://schemas.microsoft.com/office/drawing/2014/main" id="{E1F5CC24-9E1C-4E07-A3F6-358A7AFE90C2}"/>
              </a:ext>
            </a:extLst>
          </p:cNvPr>
          <p:cNvSpPr/>
          <p:nvPr/>
        </p:nvSpPr>
        <p:spPr>
          <a:xfrm>
            <a:off x="3135286" y="3176322"/>
            <a:ext cx="1548000" cy="28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089B6"/>
              </a:gs>
              <a:gs pos="100000">
                <a:srgbClr val="29759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FEA26AD1-4D3C-4248-B3D0-FECE6EFBE34A}"/>
              </a:ext>
            </a:extLst>
          </p:cNvPr>
          <p:cNvSpPr/>
          <p:nvPr/>
        </p:nvSpPr>
        <p:spPr>
          <a:xfrm>
            <a:off x="3200586" y="3159550"/>
            <a:ext cx="1417403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네트워크팀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9" name="그림 48">
            <a:extLst>
              <a:ext uri="{FF2B5EF4-FFF2-40B4-BE49-F238E27FC236}">
                <a16:creationId xmlns:a16="http://schemas.microsoft.com/office/drawing/2014/main" id="{A693CE79-E444-4A1C-AF1B-48A597B4A6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5272365" y="3445370"/>
            <a:ext cx="1516347" cy="296011"/>
          </a:xfrm>
          <a:prstGeom prst="rect">
            <a:avLst/>
          </a:prstGeom>
        </p:spPr>
      </p:pic>
      <p:sp>
        <p:nvSpPr>
          <p:cNvPr id="50" name="모서리가 둥근 직사각형 160">
            <a:extLst>
              <a:ext uri="{FF2B5EF4-FFF2-40B4-BE49-F238E27FC236}">
                <a16:creationId xmlns:a16="http://schemas.microsoft.com/office/drawing/2014/main" id="{55734F39-D0D3-470F-9F1B-D5E39EA4C688}"/>
              </a:ext>
            </a:extLst>
          </p:cNvPr>
          <p:cNvSpPr/>
          <p:nvPr/>
        </p:nvSpPr>
        <p:spPr>
          <a:xfrm>
            <a:off x="5240711" y="3176322"/>
            <a:ext cx="1548000" cy="28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089B6"/>
              </a:gs>
              <a:gs pos="100000">
                <a:srgbClr val="29759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0425296D-B2B5-4A53-BDD2-BD96E40889FE}"/>
              </a:ext>
            </a:extLst>
          </p:cNvPr>
          <p:cNvSpPr/>
          <p:nvPr/>
        </p:nvSpPr>
        <p:spPr>
          <a:xfrm>
            <a:off x="5306011" y="3159550"/>
            <a:ext cx="1417403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서버팀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52" name="Group 1578">
            <a:extLst>
              <a:ext uri="{FF2B5EF4-FFF2-40B4-BE49-F238E27FC236}">
                <a16:creationId xmlns:a16="http://schemas.microsoft.com/office/drawing/2014/main" id="{97E5FD54-1C7F-4E4E-A715-9B5153B58C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544515"/>
              </p:ext>
            </p:extLst>
          </p:nvPr>
        </p:nvGraphicFramePr>
        <p:xfrm>
          <a:off x="1701476" y="4394578"/>
          <a:ext cx="6563890" cy="1689917"/>
        </p:xfrm>
        <a:graphic>
          <a:graphicData uri="http://schemas.openxmlformats.org/drawingml/2006/table">
            <a:tbl>
              <a:tblPr/>
              <a:tblGrid>
                <a:gridCol w="1312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2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2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27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27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9295"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45713" marR="45713" marT="45762" marB="45762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인원</a:t>
                      </a:r>
                      <a:endParaRPr kumimoji="1" lang="ko-KR" altLang="en-US" sz="1200" b="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45713" marR="45713" marT="45762" marB="45762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45713" marR="45713" marT="45762" marB="45762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endParaRPr kumimoji="1" lang="ko-KR" altLang="en-US" sz="1100" b="0" kern="1200" dirty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5713" marR="45713" marT="45762" marB="45762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인원</a:t>
                      </a:r>
                    </a:p>
                  </a:txBody>
                  <a:tcPr marL="45713" marR="45713" marT="45762" marB="45762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949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대표이사</a:t>
                      </a:r>
                      <a:endParaRPr lang="en-US" altLang="ko-KR" sz="1200" b="0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기술지원부</a:t>
                      </a:r>
                      <a:endParaRPr lang="en-US" altLang="ko-KR" sz="1200" b="0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기술지원부분</a:t>
                      </a:r>
                      <a:r>
                        <a:rPr lang="en-US" altLang="ko-KR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</a:t>
                      </a: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19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5" marR="25195" marT="10808" marB="10808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891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기획관리팀</a:t>
                      </a:r>
                      <a:endParaRPr lang="en-US" altLang="ko-KR" sz="1200" b="0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US" altLang="ko-KR" sz="1000" b="1" kern="1200" dirty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기술지원부분</a:t>
                      </a:r>
                      <a:r>
                        <a:rPr lang="en-US" altLang="ko-KR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2</a:t>
                      </a: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5" marR="25195" marT="10808" marB="10808" anchor="ctr" horzOverflow="overflow">
                    <a:lnL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891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기술영업팀</a:t>
                      </a:r>
                      <a:endParaRPr lang="en-US" altLang="ko-KR" sz="1200" b="0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A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기술지원부문</a:t>
                      </a:r>
                      <a:r>
                        <a:rPr lang="en-US" altLang="ko-KR" sz="1200" b="0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3</a:t>
                      </a: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5" marR="25195" marT="10808" marB="10808"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891">
                <a:tc gridSpan="4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총인원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AF1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6" marR="25196" marT="10810" marB="10810" anchor="ctr" horzOverflow="overflow">
                    <a:lnL w="31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AF1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26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명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marL="25195" marR="25195" marT="10808" marB="10808" anchor="ctr" horzOverflow="overflow">
                    <a:lnL w="3175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AF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420297"/>
                  </a:ext>
                </a:extLst>
              </a:tr>
            </a:tbl>
          </a:graphicData>
        </a:graphic>
      </p:graphicFrame>
      <p:sp>
        <p:nvSpPr>
          <p:cNvPr id="53" name="사다리꼴 52">
            <a:extLst>
              <a:ext uri="{FF2B5EF4-FFF2-40B4-BE49-F238E27FC236}">
                <a16:creationId xmlns:a16="http://schemas.microsoft.com/office/drawing/2014/main" id="{BA97BDBD-3F61-4F11-88EF-424E122CA3F9}"/>
              </a:ext>
            </a:extLst>
          </p:cNvPr>
          <p:cNvSpPr/>
          <p:nvPr/>
        </p:nvSpPr>
        <p:spPr>
          <a:xfrm>
            <a:off x="1700391" y="4077072"/>
            <a:ext cx="6564978" cy="323330"/>
          </a:xfrm>
          <a:prstGeom prst="trapezoid">
            <a:avLst>
              <a:gd name="adj" fmla="val 139889"/>
            </a:avLst>
          </a:prstGeom>
          <a:gradFill flip="none" rotWithShape="1">
            <a:gsLst>
              <a:gs pos="17000">
                <a:srgbClr val="3C4B5C">
                  <a:alpha val="0"/>
                </a:srgbClr>
              </a:gs>
              <a:gs pos="100000">
                <a:srgbClr val="424C57">
                  <a:lumMod val="90000"/>
                  <a:lumOff val="1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B0F885FC-BD8F-4575-AE92-D77B4342386D}"/>
              </a:ext>
            </a:extLst>
          </p:cNvPr>
          <p:cNvCxnSpPr/>
          <p:nvPr/>
        </p:nvCxnSpPr>
        <p:spPr>
          <a:xfrm>
            <a:off x="4319463" y="4481884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10B32FDE-A959-46BE-BF6E-DCD1E3AFC795}"/>
              </a:ext>
            </a:extLst>
          </p:cNvPr>
          <p:cNvCxnSpPr/>
          <p:nvPr/>
        </p:nvCxnSpPr>
        <p:spPr>
          <a:xfrm>
            <a:off x="6945928" y="4481884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타원 58">
            <a:extLst>
              <a:ext uri="{FF2B5EF4-FFF2-40B4-BE49-F238E27FC236}">
                <a16:creationId xmlns:a16="http://schemas.microsoft.com/office/drawing/2014/main" id="{E7A92F51-2FF2-4D27-BCD6-C77A55870316}"/>
              </a:ext>
            </a:extLst>
          </p:cNvPr>
          <p:cNvSpPr/>
          <p:nvPr/>
        </p:nvSpPr>
        <p:spPr>
          <a:xfrm>
            <a:off x="1797965" y="2400303"/>
            <a:ext cx="72008" cy="72008"/>
          </a:xfrm>
          <a:prstGeom prst="ellipse">
            <a:avLst/>
          </a:prstGeom>
          <a:solidFill>
            <a:srgbClr val="637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822173D0-309F-4EE3-BA18-AEE2EF9CF7A2}"/>
              </a:ext>
            </a:extLst>
          </p:cNvPr>
          <p:cNvSpPr/>
          <p:nvPr/>
        </p:nvSpPr>
        <p:spPr>
          <a:xfrm>
            <a:off x="5978707" y="2400303"/>
            <a:ext cx="72008" cy="72008"/>
          </a:xfrm>
          <a:prstGeom prst="ellipse">
            <a:avLst/>
          </a:prstGeom>
          <a:solidFill>
            <a:srgbClr val="637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8AFB8472-BE5B-4680-A08E-6753AE9E3F3A}"/>
              </a:ext>
            </a:extLst>
          </p:cNvPr>
          <p:cNvSpPr/>
          <p:nvPr/>
        </p:nvSpPr>
        <p:spPr>
          <a:xfrm>
            <a:off x="8123279" y="2400303"/>
            <a:ext cx="72008" cy="72008"/>
          </a:xfrm>
          <a:prstGeom prst="ellipse">
            <a:avLst/>
          </a:prstGeom>
          <a:solidFill>
            <a:srgbClr val="637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37A5CE8A-E28C-4DCC-8C7A-C25FB5DE43B2}"/>
              </a:ext>
            </a:extLst>
          </p:cNvPr>
          <p:cNvCxnSpPr/>
          <p:nvPr/>
        </p:nvCxnSpPr>
        <p:spPr>
          <a:xfrm>
            <a:off x="3014608" y="4481884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그림 57">
            <a:extLst>
              <a:ext uri="{FF2B5EF4-FFF2-40B4-BE49-F238E27FC236}">
                <a16:creationId xmlns:a16="http://schemas.microsoft.com/office/drawing/2014/main" id="{12473480-8FA0-47A3-861E-E893AB65E7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7286781" y="3068921"/>
            <a:ext cx="1745004" cy="296011"/>
          </a:xfrm>
          <a:prstGeom prst="rect">
            <a:avLst/>
          </a:prstGeom>
        </p:spPr>
      </p:pic>
      <p:sp>
        <p:nvSpPr>
          <p:cNvPr id="62" name="모서리가 둥근 직사각형 137">
            <a:extLst>
              <a:ext uri="{FF2B5EF4-FFF2-40B4-BE49-F238E27FC236}">
                <a16:creationId xmlns:a16="http://schemas.microsoft.com/office/drawing/2014/main" id="{0CCDFEB9-A4E6-41B8-BAA6-C34A248F62B6}"/>
              </a:ext>
            </a:extLst>
          </p:cNvPr>
          <p:cNvSpPr/>
          <p:nvPr/>
        </p:nvSpPr>
        <p:spPr>
          <a:xfrm>
            <a:off x="7270955" y="2708920"/>
            <a:ext cx="17766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79FE3">
                  <a:lumMod val="96000"/>
                  <a:lumOff val="4000"/>
                </a:srgbClr>
              </a:gs>
              <a:gs pos="100000">
                <a:srgbClr val="0793D4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20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3C596340-659B-4FF1-99B0-30EE69C0056B}"/>
              </a:ext>
            </a:extLst>
          </p:cNvPr>
          <p:cNvSpPr/>
          <p:nvPr/>
        </p:nvSpPr>
        <p:spPr>
          <a:xfrm>
            <a:off x="7337393" y="2719969"/>
            <a:ext cx="1643781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기술지원 부문 </a:t>
            </a:r>
            <a:r>
              <a:rPr lang="en-US" altLang="ko-KR" sz="14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</a:t>
            </a:r>
          </a:p>
        </p:txBody>
      </p:sp>
      <p:pic>
        <p:nvPicPr>
          <p:cNvPr id="65" name="그림 64">
            <a:extLst>
              <a:ext uri="{FF2B5EF4-FFF2-40B4-BE49-F238E27FC236}">
                <a16:creationId xmlns:a16="http://schemas.microsoft.com/office/drawing/2014/main" id="{64B189C3-115A-48BA-82F8-D368E87951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1"/>
          <a:stretch/>
        </p:blipFill>
        <p:spPr>
          <a:xfrm>
            <a:off x="7416937" y="3445370"/>
            <a:ext cx="1516347" cy="296011"/>
          </a:xfrm>
          <a:prstGeom prst="rect">
            <a:avLst/>
          </a:prstGeom>
        </p:spPr>
      </p:pic>
      <p:sp>
        <p:nvSpPr>
          <p:cNvPr id="66" name="모서리가 둥근 직사각형 160">
            <a:extLst>
              <a:ext uri="{FF2B5EF4-FFF2-40B4-BE49-F238E27FC236}">
                <a16:creationId xmlns:a16="http://schemas.microsoft.com/office/drawing/2014/main" id="{0D81A61A-DEF7-4A14-8A55-FF60FC0A95DC}"/>
              </a:ext>
            </a:extLst>
          </p:cNvPr>
          <p:cNvSpPr/>
          <p:nvPr/>
        </p:nvSpPr>
        <p:spPr>
          <a:xfrm>
            <a:off x="7385283" y="3176322"/>
            <a:ext cx="1548000" cy="28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089B6"/>
              </a:gs>
              <a:gs pos="100000">
                <a:srgbClr val="29759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96905E14-0273-4337-9B54-7174AE8FBAFC}"/>
              </a:ext>
            </a:extLst>
          </p:cNvPr>
          <p:cNvSpPr/>
          <p:nvPr/>
        </p:nvSpPr>
        <p:spPr>
          <a:xfrm>
            <a:off x="7450583" y="3159550"/>
            <a:ext cx="1417403" cy="32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개발팀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7FC55E98-6C59-44AF-A5F7-5BE5A2E5AEAC}"/>
              </a:ext>
            </a:extLst>
          </p:cNvPr>
          <p:cNvCxnSpPr/>
          <p:nvPr/>
        </p:nvCxnSpPr>
        <p:spPr>
          <a:xfrm>
            <a:off x="3909286" y="2436308"/>
            <a:ext cx="0" cy="344621"/>
          </a:xfrm>
          <a:prstGeom prst="line">
            <a:avLst/>
          </a:prstGeom>
          <a:ln w="19050" cap="rnd">
            <a:solidFill>
              <a:srgbClr val="8492A3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타원 68">
            <a:extLst>
              <a:ext uri="{FF2B5EF4-FFF2-40B4-BE49-F238E27FC236}">
                <a16:creationId xmlns:a16="http://schemas.microsoft.com/office/drawing/2014/main" id="{8868CAFC-A97B-4710-B1B6-20943B50A0EC}"/>
              </a:ext>
            </a:extLst>
          </p:cNvPr>
          <p:cNvSpPr/>
          <p:nvPr/>
        </p:nvSpPr>
        <p:spPr>
          <a:xfrm>
            <a:off x="3873282" y="2400303"/>
            <a:ext cx="72008" cy="72008"/>
          </a:xfrm>
          <a:prstGeom prst="ellipse">
            <a:avLst/>
          </a:prstGeom>
          <a:solidFill>
            <a:srgbClr val="637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4" name="제목 1">
            <a:extLst>
              <a:ext uri="{FF2B5EF4-FFF2-40B4-BE49-F238E27FC236}">
                <a16:creationId xmlns:a16="http://schemas.microsoft.com/office/drawing/2014/main" id="{52EA2D1A-DFC9-4324-BF41-C842A5B38DA7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5154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조직 및 인원</a:t>
            </a:r>
          </a:p>
        </p:txBody>
      </p:sp>
    </p:spTree>
    <p:extLst>
      <p:ext uri="{BB962C8B-B14F-4D97-AF65-F5344CB8AC3E}">
        <p14:creationId xmlns:p14="http://schemas.microsoft.com/office/powerpoint/2010/main" val="421519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8632F0D3-0972-4A4C-8836-F53DF90F2219}"/>
              </a:ext>
            </a:extLst>
          </p:cNvPr>
          <p:cNvSpPr txBox="1"/>
          <p:nvPr/>
        </p:nvSpPr>
        <p:spPr>
          <a:xfrm>
            <a:off x="3944748" y="11967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정보통신공사업 등록증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51A7DE-3B9D-4B16-9D40-9FD34F3C0B7D}"/>
              </a:ext>
            </a:extLst>
          </p:cNvPr>
          <p:cNvSpPr txBox="1"/>
          <p:nvPr/>
        </p:nvSpPr>
        <p:spPr>
          <a:xfrm>
            <a:off x="1244568" y="11967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사업자 등록증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4683B0-484B-4282-9533-B4609A25615D}"/>
              </a:ext>
            </a:extLst>
          </p:cNvPr>
          <p:cNvSpPr txBox="1"/>
          <p:nvPr/>
        </p:nvSpPr>
        <p:spPr>
          <a:xfrm>
            <a:off x="1244328" y="38970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소프트웨어사업자  확인서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61E0C7-465B-47AE-89D2-D57E8D6D4CEC}"/>
              </a:ext>
            </a:extLst>
          </p:cNvPr>
          <p:cNvSpPr txBox="1"/>
          <p:nvPr/>
        </p:nvSpPr>
        <p:spPr>
          <a:xfrm>
            <a:off x="6644928" y="38970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직접생산확인 증명서</a:t>
            </a:r>
            <a:r>
              <a:rPr lang="en-US" altLang="ko-KR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(6</a:t>
            </a:r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종</a:t>
            </a:r>
            <a:r>
              <a:rPr lang="en-US" altLang="ko-KR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sz="1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CB9527-A1E5-499B-8D0D-87467D6280C2}"/>
              </a:ext>
            </a:extLst>
          </p:cNvPr>
          <p:cNvSpPr txBox="1"/>
          <p:nvPr/>
        </p:nvSpPr>
        <p:spPr>
          <a:xfrm>
            <a:off x="3944628" y="38970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중소기업 확인서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3CC95F0-E82A-4579-90DD-CD09C20D8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794" y="1556792"/>
            <a:ext cx="1538052" cy="21600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49E7EA2D-6915-473E-9BA2-8A709584D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555" y="4257092"/>
            <a:ext cx="1538051" cy="21600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B1B5D38-A261-42FF-9D39-5306A225C6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414" y="4257092"/>
            <a:ext cx="1536933" cy="216000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4E6030DB-6096-48D1-8624-E124732E24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4155" y="4257092"/>
            <a:ext cx="1538051" cy="2160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DC97860-BDF1-4BD4-BE8E-BD2C9BC754E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327" r="1750" b="8790"/>
          <a:stretch/>
        </p:blipFill>
        <p:spPr>
          <a:xfrm>
            <a:off x="4276641" y="1556792"/>
            <a:ext cx="1532719" cy="2160000"/>
          </a:xfrm>
          <a:prstGeom prst="rect">
            <a:avLst/>
          </a:prstGeom>
        </p:spPr>
      </p:pic>
      <p:sp>
        <p:nvSpPr>
          <p:cNvPr id="13" name="제목 1">
            <a:extLst>
              <a:ext uri="{FF2B5EF4-FFF2-40B4-BE49-F238E27FC236}">
                <a16:creationId xmlns:a16="http://schemas.microsoft.com/office/drawing/2014/main" id="{DD7D7B14-4426-4BB5-B596-09A6785AC1A0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19800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인증 현황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D6E452-4AD9-5EBC-8020-21C94E837322}"/>
              </a:ext>
            </a:extLst>
          </p:cNvPr>
          <p:cNvSpPr txBox="1"/>
          <p:nvPr/>
        </p:nvSpPr>
        <p:spPr>
          <a:xfrm>
            <a:off x="6644928" y="1196752"/>
            <a:ext cx="2196504" cy="262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square" lIns="72000" tIns="72000" rIns="72000" bIns="72000" rtlCol="0">
            <a:noAutofit/>
          </a:bodyPr>
          <a:lstStyle/>
          <a:p>
            <a:pPr algn="ctr"/>
            <a:r>
              <a:rPr lang="ko-KR" altLang="en-US" sz="1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엔지니어링사업자 신고증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FA5-2D02-29E5-967A-A2ED47D0B7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1675" y="1556792"/>
            <a:ext cx="1523010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39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 descr="배그라운드메인2 전등나오는벽.png">
            <a:extLst>
              <a:ext uri="{FF2B5EF4-FFF2-40B4-BE49-F238E27FC236}">
                <a16:creationId xmlns:a16="http://schemas.microsoft.com/office/drawing/2014/main" id="{D542B4F6-5477-4F5D-9E7E-3CAFC7E2B88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1307" y="2011584"/>
            <a:ext cx="2243334" cy="2755342"/>
          </a:xfrm>
          <a:prstGeom prst="rect">
            <a:avLst/>
          </a:prstGeom>
        </p:spPr>
      </p:pic>
      <p:pic>
        <p:nvPicPr>
          <p:cNvPr id="35" name="그림 34" descr="백그라운드메인2-테이블.png">
            <a:extLst>
              <a:ext uri="{FF2B5EF4-FFF2-40B4-BE49-F238E27FC236}">
                <a16:creationId xmlns:a16="http://schemas.microsoft.com/office/drawing/2014/main" id="{5DADF000-EF43-42E4-98F1-9C0FC1B071D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4568" y="3801130"/>
            <a:ext cx="2542500" cy="2220158"/>
          </a:xfrm>
          <a:prstGeom prst="rect">
            <a:avLst/>
          </a:prstGeom>
        </p:spPr>
      </p:pic>
      <p:pic>
        <p:nvPicPr>
          <p:cNvPr id="39" name="그림 38" descr="텍스트, 검은색, 교통, 표지판이(가) 표시된 사진&#10;&#10;자동 생성된 설명">
            <a:extLst>
              <a:ext uri="{FF2B5EF4-FFF2-40B4-BE49-F238E27FC236}">
                <a16:creationId xmlns:a16="http://schemas.microsoft.com/office/drawing/2014/main" id="{169551A8-F743-493E-B3BE-47B7A66371A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12352" r="9894" b="62810"/>
          <a:stretch/>
        </p:blipFill>
        <p:spPr>
          <a:xfrm>
            <a:off x="1560058" y="2875679"/>
            <a:ext cx="1481772" cy="524106"/>
          </a:xfrm>
          <a:prstGeom prst="rect">
            <a:avLst/>
          </a:prstGeom>
        </p:spPr>
      </p:pic>
      <p:sp>
        <p:nvSpPr>
          <p:cNvPr id="27" name="TextBox 42">
            <a:extLst>
              <a:ext uri="{FF2B5EF4-FFF2-40B4-BE49-F238E27FC236}">
                <a16:creationId xmlns:a16="http://schemas.microsoft.com/office/drawing/2014/main" id="{ECF01392-084C-4B93-8B41-C23DA8D65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6114" y="1589779"/>
            <a:ext cx="3081293" cy="6514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Cisco Systems</a:t>
            </a: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Arista Networks</a:t>
            </a: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방산분야 전자전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데이터링크 체계 개발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42">
            <a:extLst>
              <a:ext uri="{FF2B5EF4-FFF2-40B4-BE49-F238E27FC236}">
                <a16:creationId xmlns:a16="http://schemas.microsoft.com/office/drawing/2014/main" id="{CE8BC67D-A55E-4E8A-9572-9F93E03B9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6114" y="5914147"/>
            <a:ext cx="1729961" cy="3000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9538" indent="-109538" algn="l" fontAlgn="ctr">
              <a:lnSpc>
                <a:spcPct val="150000"/>
              </a:lnSpc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ko-KR" altLang="en-US" sz="1300" ker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시스템 통합 유지보수</a:t>
            </a:r>
            <a:endParaRPr lang="fr-FR" altLang="ko-KR" sz="1300" ker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모서리가 둥근 직사각형 6">
            <a:extLst>
              <a:ext uri="{FF2B5EF4-FFF2-40B4-BE49-F238E27FC236}">
                <a16:creationId xmlns:a16="http://schemas.microsoft.com/office/drawing/2014/main" id="{36C3ABD0-A689-4A58-8D3E-1DA67A855264}"/>
              </a:ext>
            </a:extLst>
          </p:cNvPr>
          <p:cNvSpPr/>
          <p:nvPr/>
        </p:nvSpPr>
        <p:spPr>
          <a:xfrm>
            <a:off x="3981604" y="1268760"/>
            <a:ext cx="4426186" cy="288032"/>
          </a:xfrm>
          <a:custGeom>
            <a:avLst/>
            <a:gdLst/>
            <a:ahLst/>
            <a:cxnLst/>
            <a:rect l="l" t="t" r="r" b="b"/>
            <a:pathLst>
              <a:path w="3170710" h="431224">
                <a:moveTo>
                  <a:pt x="0" y="0"/>
                </a:moveTo>
                <a:lnTo>
                  <a:pt x="27488" y="0"/>
                </a:lnTo>
                <a:lnTo>
                  <a:pt x="76077" y="0"/>
                </a:lnTo>
                <a:lnTo>
                  <a:pt x="127561" y="0"/>
                </a:lnTo>
                <a:lnTo>
                  <a:pt x="176150" y="0"/>
                </a:lnTo>
                <a:lnTo>
                  <a:pt x="477399" y="0"/>
                </a:lnTo>
                <a:lnTo>
                  <a:pt x="498798" y="0"/>
                </a:lnTo>
                <a:lnTo>
                  <a:pt x="649423" y="0"/>
                </a:lnTo>
                <a:lnTo>
                  <a:pt x="749496" y="0"/>
                </a:lnTo>
                <a:lnTo>
                  <a:pt x="1072143" y="0"/>
                </a:lnTo>
                <a:lnTo>
                  <a:pt x="1099333" y="0"/>
                </a:lnTo>
                <a:lnTo>
                  <a:pt x="1120732" y="0"/>
                </a:lnTo>
                <a:lnTo>
                  <a:pt x="1421981" y="0"/>
                </a:lnTo>
                <a:lnTo>
                  <a:pt x="1522054" y="0"/>
                </a:lnTo>
                <a:lnTo>
                  <a:pt x="1694078" y="0"/>
                </a:lnTo>
                <a:lnTo>
                  <a:pt x="2043915" y="0"/>
                </a:lnTo>
                <a:lnTo>
                  <a:pt x="2143989" y="0"/>
                </a:lnTo>
                <a:lnTo>
                  <a:pt x="2466636" y="0"/>
                </a:lnTo>
                <a:lnTo>
                  <a:pt x="3088570" y="0"/>
                </a:lnTo>
                <a:cubicBezTo>
                  <a:pt x="3133935" y="0"/>
                  <a:pt x="3170710" y="32178"/>
                  <a:pt x="3170710" y="71872"/>
                </a:cubicBezTo>
                <a:lnTo>
                  <a:pt x="3170710" y="359352"/>
                </a:lnTo>
                <a:cubicBezTo>
                  <a:pt x="3170710" y="399046"/>
                  <a:pt x="3133935" y="431224"/>
                  <a:pt x="3088570" y="431224"/>
                </a:cubicBezTo>
                <a:lnTo>
                  <a:pt x="2466636" y="431224"/>
                </a:lnTo>
                <a:lnTo>
                  <a:pt x="2143989" y="431224"/>
                </a:lnTo>
                <a:lnTo>
                  <a:pt x="2043915" y="431224"/>
                </a:lnTo>
                <a:lnTo>
                  <a:pt x="1694078" y="431224"/>
                </a:lnTo>
                <a:lnTo>
                  <a:pt x="1522054" y="431224"/>
                </a:lnTo>
                <a:lnTo>
                  <a:pt x="1421981" y="431224"/>
                </a:lnTo>
                <a:lnTo>
                  <a:pt x="1120732" y="431224"/>
                </a:lnTo>
                <a:lnTo>
                  <a:pt x="1099333" y="431224"/>
                </a:lnTo>
                <a:lnTo>
                  <a:pt x="1072143" y="431224"/>
                </a:lnTo>
                <a:lnTo>
                  <a:pt x="749496" y="431224"/>
                </a:lnTo>
                <a:lnTo>
                  <a:pt x="649423" y="431224"/>
                </a:lnTo>
                <a:lnTo>
                  <a:pt x="498798" y="431224"/>
                </a:lnTo>
                <a:lnTo>
                  <a:pt x="477399" y="431224"/>
                </a:lnTo>
                <a:lnTo>
                  <a:pt x="176150" y="431224"/>
                </a:lnTo>
                <a:lnTo>
                  <a:pt x="127561" y="431224"/>
                </a:lnTo>
                <a:lnTo>
                  <a:pt x="76077" y="431224"/>
                </a:lnTo>
                <a:lnTo>
                  <a:pt x="27488" y="431224"/>
                </a:lnTo>
                <a:lnTo>
                  <a:pt x="0" y="431224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0" name="모서리가 둥근 직사각형 6">
            <a:extLst>
              <a:ext uri="{FF2B5EF4-FFF2-40B4-BE49-F238E27FC236}">
                <a16:creationId xmlns:a16="http://schemas.microsoft.com/office/drawing/2014/main" id="{3EC286FB-E293-4709-BC15-6C3CAA499137}"/>
              </a:ext>
            </a:extLst>
          </p:cNvPr>
          <p:cNvSpPr/>
          <p:nvPr/>
        </p:nvSpPr>
        <p:spPr>
          <a:xfrm>
            <a:off x="3830693" y="1269613"/>
            <a:ext cx="150911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31" name="모서리가 둥근 직사각형 6">
            <a:extLst>
              <a:ext uri="{FF2B5EF4-FFF2-40B4-BE49-F238E27FC236}">
                <a16:creationId xmlns:a16="http://schemas.microsoft.com/office/drawing/2014/main" id="{D742ADE3-F579-411B-B339-79DD1CB25EFA}"/>
              </a:ext>
            </a:extLst>
          </p:cNvPr>
          <p:cNvSpPr/>
          <p:nvPr/>
        </p:nvSpPr>
        <p:spPr>
          <a:xfrm rot="10800000">
            <a:off x="8334192" y="1269613"/>
            <a:ext cx="147200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9BEDE32-52EF-47DF-BD4F-CD28932950AE}"/>
              </a:ext>
            </a:extLst>
          </p:cNvPr>
          <p:cNvSpPr txBox="1"/>
          <p:nvPr/>
        </p:nvSpPr>
        <p:spPr>
          <a:xfrm>
            <a:off x="7399809" y="1297391"/>
            <a:ext cx="954107" cy="292388"/>
          </a:xfrm>
          <a:prstGeom prst="rect">
            <a:avLst/>
          </a:prstGeom>
          <a:noFill/>
        </p:spPr>
        <p:txBody>
          <a:bodyPr wrap="none" tIns="0" rtlCol="0">
            <a:spAutoFit/>
          </a:bodyPr>
          <a:lstStyle/>
          <a:p>
            <a:pPr algn="r">
              <a:buFont typeface="YDI윤고딕250"/>
              <a:buNone/>
            </a:pPr>
            <a:r>
              <a:rPr lang="ko-KR" altLang="en-US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네트워크</a:t>
            </a:r>
          </a:p>
        </p:txBody>
      </p:sp>
      <p:sp>
        <p:nvSpPr>
          <p:cNvPr id="34" name="모서리가 둥근 직사각형 6">
            <a:extLst>
              <a:ext uri="{FF2B5EF4-FFF2-40B4-BE49-F238E27FC236}">
                <a16:creationId xmlns:a16="http://schemas.microsoft.com/office/drawing/2014/main" id="{3F1DDBE6-74AC-4D84-9107-FACF5716C262}"/>
              </a:ext>
            </a:extLst>
          </p:cNvPr>
          <p:cNvSpPr/>
          <p:nvPr/>
        </p:nvSpPr>
        <p:spPr>
          <a:xfrm>
            <a:off x="3981604" y="2411760"/>
            <a:ext cx="4426186" cy="288032"/>
          </a:xfrm>
          <a:custGeom>
            <a:avLst/>
            <a:gdLst/>
            <a:ahLst/>
            <a:cxnLst/>
            <a:rect l="l" t="t" r="r" b="b"/>
            <a:pathLst>
              <a:path w="3170710" h="431224">
                <a:moveTo>
                  <a:pt x="0" y="0"/>
                </a:moveTo>
                <a:lnTo>
                  <a:pt x="27488" y="0"/>
                </a:lnTo>
                <a:lnTo>
                  <a:pt x="76077" y="0"/>
                </a:lnTo>
                <a:lnTo>
                  <a:pt x="127561" y="0"/>
                </a:lnTo>
                <a:lnTo>
                  <a:pt x="176150" y="0"/>
                </a:lnTo>
                <a:lnTo>
                  <a:pt x="477399" y="0"/>
                </a:lnTo>
                <a:lnTo>
                  <a:pt x="498798" y="0"/>
                </a:lnTo>
                <a:lnTo>
                  <a:pt x="649423" y="0"/>
                </a:lnTo>
                <a:lnTo>
                  <a:pt x="749496" y="0"/>
                </a:lnTo>
                <a:lnTo>
                  <a:pt x="1072143" y="0"/>
                </a:lnTo>
                <a:lnTo>
                  <a:pt x="1099333" y="0"/>
                </a:lnTo>
                <a:lnTo>
                  <a:pt x="1120732" y="0"/>
                </a:lnTo>
                <a:lnTo>
                  <a:pt x="1421981" y="0"/>
                </a:lnTo>
                <a:lnTo>
                  <a:pt x="1522054" y="0"/>
                </a:lnTo>
                <a:lnTo>
                  <a:pt x="1694078" y="0"/>
                </a:lnTo>
                <a:lnTo>
                  <a:pt x="2043915" y="0"/>
                </a:lnTo>
                <a:lnTo>
                  <a:pt x="2143989" y="0"/>
                </a:lnTo>
                <a:lnTo>
                  <a:pt x="2466636" y="0"/>
                </a:lnTo>
                <a:lnTo>
                  <a:pt x="3088570" y="0"/>
                </a:lnTo>
                <a:cubicBezTo>
                  <a:pt x="3133935" y="0"/>
                  <a:pt x="3170710" y="32178"/>
                  <a:pt x="3170710" y="71872"/>
                </a:cubicBezTo>
                <a:lnTo>
                  <a:pt x="3170710" y="359352"/>
                </a:lnTo>
                <a:cubicBezTo>
                  <a:pt x="3170710" y="399046"/>
                  <a:pt x="3133935" y="431224"/>
                  <a:pt x="3088570" y="431224"/>
                </a:cubicBezTo>
                <a:lnTo>
                  <a:pt x="2466636" y="431224"/>
                </a:lnTo>
                <a:lnTo>
                  <a:pt x="2143989" y="431224"/>
                </a:lnTo>
                <a:lnTo>
                  <a:pt x="2043915" y="431224"/>
                </a:lnTo>
                <a:lnTo>
                  <a:pt x="1694078" y="431224"/>
                </a:lnTo>
                <a:lnTo>
                  <a:pt x="1522054" y="431224"/>
                </a:lnTo>
                <a:lnTo>
                  <a:pt x="1421981" y="431224"/>
                </a:lnTo>
                <a:lnTo>
                  <a:pt x="1120732" y="431224"/>
                </a:lnTo>
                <a:lnTo>
                  <a:pt x="1099333" y="431224"/>
                </a:lnTo>
                <a:lnTo>
                  <a:pt x="1072143" y="431224"/>
                </a:lnTo>
                <a:lnTo>
                  <a:pt x="749496" y="431224"/>
                </a:lnTo>
                <a:lnTo>
                  <a:pt x="649423" y="431224"/>
                </a:lnTo>
                <a:lnTo>
                  <a:pt x="498798" y="431224"/>
                </a:lnTo>
                <a:lnTo>
                  <a:pt x="477399" y="431224"/>
                </a:lnTo>
                <a:lnTo>
                  <a:pt x="176150" y="431224"/>
                </a:lnTo>
                <a:lnTo>
                  <a:pt x="127561" y="431224"/>
                </a:lnTo>
                <a:lnTo>
                  <a:pt x="76077" y="431224"/>
                </a:lnTo>
                <a:lnTo>
                  <a:pt x="27488" y="431224"/>
                </a:lnTo>
                <a:lnTo>
                  <a:pt x="0" y="431224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6" name="모서리가 둥근 직사각형 6">
            <a:extLst>
              <a:ext uri="{FF2B5EF4-FFF2-40B4-BE49-F238E27FC236}">
                <a16:creationId xmlns:a16="http://schemas.microsoft.com/office/drawing/2014/main" id="{94379643-4A54-4F25-8239-3B7BF76F7B50}"/>
              </a:ext>
            </a:extLst>
          </p:cNvPr>
          <p:cNvSpPr/>
          <p:nvPr/>
        </p:nvSpPr>
        <p:spPr>
          <a:xfrm>
            <a:off x="3830693" y="2412613"/>
            <a:ext cx="150911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41" name="모서리가 둥근 직사각형 6">
            <a:extLst>
              <a:ext uri="{FF2B5EF4-FFF2-40B4-BE49-F238E27FC236}">
                <a16:creationId xmlns:a16="http://schemas.microsoft.com/office/drawing/2014/main" id="{BB77E4C2-D127-46CE-8044-AEC5E63013F8}"/>
              </a:ext>
            </a:extLst>
          </p:cNvPr>
          <p:cNvSpPr/>
          <p:nvPr/>
        </p:nvSpPr>
        <p:spPr>
          <a:xfrm rot="10800000">
            <a:off x="8334192" y="2412613"/>
            <a:ext cx="147200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5195E43-7D99-4EC1-B55B-E42B528C2A5B}"/>
              </a:ext>
            </a:extLst>
          </p:cNvPr>
          <p:cNvSpPr txBox="1"/>
          <p:nvPr/>
        </p:nvSpPr>
        <p:spPr>
          <a:xfrm>
            <a:off x="6938144" y="2430663"/>
            <a:ext cx="1415772" cy="292388"/>
          </a:xfrm>
          <a:prstGeom prst="rect">
            <a:avLst/>
          </a:prstGeom>
          <a:noFill/>
        </p:spPr>
        <p:txBody>
          <a:bodyPr wrap="none" tIns="0" rtlCol="0">
            <a:spAutoFit/>
          </a:bodyPr>
          <a:lstStyle/>
          <a:p>
            <a:pPr algn="r"/>
            <a:r>
              <a:rPr lang="ko-KR" altLang="en-US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서버</a:t>
            </a:r>
            <a:r>
              <a:rPr lang="en-US" altLang="ko-KR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lang="ko-KR" altLang="en-US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스토리지</a:t>
            </a:r>
          </a:p>
        </p:txBody>
      </p:sp>
      <p:sp>
        <p:nvSpPr>
          <p:cNvPr id="43" name="모서리가 둥근 직사각형 6">
            <a:extLst>
              <a:ext uri="{FF2B5EF4-FFF2-40B4-BE49-F238E27FC236}">
                <a16:creationId xmlns:a16="http://schemas.microsoft.com/office/drawing/2014/main" id="{82FE582E-E31E-41EE-B88D-8090086D5F15}"/>
              </a:ext>
            </a:extLst>
          </p:cNvPr>
          <p:cNvSpPr/>
          <p:nvPr/>
        </p:nvSpPr>
        <p:spPr>
          <a:xfrm>
            <a:off x="3981604" y="5661248"/>
            <a:ext cx="4426186" cy="288032"/>
          </a:xfrm>
          <a:custGeom>
            <a:avLst/>
            <a:gdLst/>
            <a:ahLst/>
            <a:cxnLst/>
            <a:rect l="l" t="t" r="r" b="b"/>
            <a:pathLst>
              <a:path w="3170710" h="431224">
                <a:moveTo>
                  <a:pt x="0" y="0"/>
                </a:moveTo>
                <a:lnTo>
                  <a:pt x="27488" y="0"/>
                </a:lnTo>
                <a:lnTo>
                  <a:pt x="76077" y="0"/>
                </a:lnTo>
                <a:lnTo>
                  <a:pt x="127561" y="0"/>
                </a:lnTo>
                <a:lnTo>
                  <a:pt x="176150" y="0"/>
                </a:lnTo>
                <a:lnTo>
                  <a:pt x="477399" y="0"/>
                </a:lnTo>
                <a:lnTo>
                  <a:pt x="498798" y="0"/>
                </a:lnTo>
                <a:lnTo>
                  <a:pt x="649423" y="0"/>
                </a:lnTo>
                <a:lnTo>
                  <a:pt x="749496" y="0"/>
                </a:lnTo>
                <a:lnTo>
                  <a:pt x="1072143" y="0"/>
                </a:lnTo>
                <a:lnTo>
                  <a:pt x="1099333" y="0"/>
                </a:lnTo>
                <a:lnTo>
                  <a:pt x="1120732" y="0"/>
                </a:lnTo>
                <a:lnTo>
                  <a:pt x="1421981" y="0"/>
                </a:lnTo>
                <a:lnTo>
                  <a:pt x="1522054" y="0"/>
                </a:lnTo>
                <a:lnTo>
                  <a:pt x="1694078" y="0"/>
                </a:lnTo>
                <a:lnTo>
                  <a:pt x="2043915" y="0"/>
                </a:lnTo>
                <a:lnTo>
                  <a:pt x="2143989" y="0"/>
                </a:lnTo>
                <a:lnTo>
                  <a:pt x="2466636" y="0"/>
                </a:lnTo>
                <a:lnTo>
                  <a:pt x="3088570" y="0"/>
                </a:lnTo>
                <a:cubicBezTo>
                  <a:pt x="3133935" y="0"/>
                  <a:pt x="3170710" y="32178"/>
                  <a:pt x="3170710" y="71872"/>
                </a:cubicBezTo>
                <a:lnTo>
                  <a:pt x="3170710" y="359352"/>
                </a:lnTo>
                <a:cubicBezTo>
                  <a:pt x="3170710" y="399046"/>
                  <a:pt x="3133935" y="431224"/>
                  <a:pt x="3088570" y="431224"/>
                </a:cubicBezTo>
                <a:lnTo>
                  <a:pt x="2466636" y="431224"/>
                </a:lnTo>
                <a:lnTo>
                  <a:pt x="2143989" y="431224"/>
                </a:lnTo>
                <a:lnTo>
                  <a:pt x="2043915" y="431224"/>
                </a:lnTo>
                <a:lnTo>
                  <a:pt x="1694078" y="431224"/>
                </a:lnTo>
                <a:lnTo>
                  <a:pt x="1522054" y="431224"/>
                </a:lnTo>
                <a:lnTo>
                  <a:pt x="1421981" y="431224"/>
                </a:lnTo>
                <a:lnTo>
                  <a:pt x="1120732" y="431224"/>
                </a:lnTo>
                <a:lnTo>
                  <a:pt x="1099333" y="431224"/>
                </a:lnTo>
                <a:lnTo>
                  <a:pt x="1072143" y="431224"/>
                </a:lnTo>
                <a:lnTo>
                  <a:pt x="749496" y="431224"/>
                </a:lnTo>
                <a:lnTo>
                  <a:pt x="649423" y="431224"/>
                </a:lnTo>
                <a:lnTo>
                  <a:pt x="498798" y="431224"/>
                </a:lnTo>
                <a:lnTo>
                  <a:pt x="477399" y="431224"/>
                </a:lnTo>
                <a:lnTo>
                  <a:pt x="176150" y="431224"/>
                </a:lnTo>
                <a:lnTo>
                  <a:pt x="127561" y="431224"/>
                </a:lnTo>
                <a:lnTo>
                  <a:pt x="76077" y="431224"/>
                </a:lnTo>
                <a:lnTo>
                  <a:pt x="27488" y="431224"/>
                </a:lnTo>
                <a:lnTo>
                  <a:pt x="0" y="431224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44" name="모서리가 둥근 직사각형 6">
            <a:extLst>
              <a:ext uri="{FF2B5EF4-FFF2-40B4-BE49-F238E27FC236}">
                <a16:creationId xmlns:a16="http://schemas.microsoft.com/office/drawing/2014/main" id="{806C7F76-DF46-48F7-A1F4-ACF85D17DB99}"/>
              </a:ext>
            </a:extLst>
          </p:cNvPr>
          <p:cNvSpPr/>
          <p:nvPr/>
        </p:nvSpPr>
        <p:spPr>
          <a:xfrm>
            <a:off x="3830693" y="5662101"/>
            <a:ext cx="150911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45" name="모서리가 둥근 직사각형 6">
            <a:extLst>
              <a:ext uri="{FF2B5EF4-FFF2-40B4-BE49-F238E27FC236}">
                <a16:creationId xmlns:a16="http://schemas.microsoft.com/office/drawing/2014/main" id="{0416EDA3-4847-4BAD-87A4-D5E8C88D1930}"/>
              </a:ext>
            </a:extLst>
          </p:cNvPr>
          <p:cNvSpPr/>
          <p:nvPr/>
        </p:nvSpPr>
        <p:spPr>
          <a:xfrm rot="10800000">
            <a:off x="8334192" y="5662101"/>
            <a:ext cx="147200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E706A95-E603-4367-B48B-015BF1B267B3}"/>
              </a:ext>
            </a:extLst>
          </p:cNvPr>
          <p:cNvSpPr txBox="1"/>
          <p:nvPr/>
        </p:nvSpPr>
        <p:spPr>
          <a:xfrm>
            <a:off x="7399809" y="5684168"/>
            <a:ext cx="954107" cy="292388"/>
          </a:xfrm>
          <a:prstGeom prst="rect">
            <a:avLst/>
          </a:prstGeom>
          <a:noFill/>
        </p:spPr>
        <p:txBody>
          <a:bodyPr wrap="none" tIns="0" rtlCol="0">
            <a:spAutoFit/>
          </a:bodyPr>
          <a:lstStyle/>
          <a:p>
            <a:pPr algn="r"/>
            <a:r>
              <a:rPr lang="ko-KR" altLang="en-US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유지보수</a:t>
            </a:r>
          </a:p>
        </p:txBody>
      </p:sp>
      <p:sp>
        <p:nvSpPr>
          <p:cNvPr id="47" name="TextBox 42">
            <a:extLst>
              <a:ext uri="{FF2B5EF4-FFF2-40B4-BE49-F238E27FC236}">
                <a16:creationId xmlns:a16="http://schemas.microsoft.com/office/drawing/2014/main" id="{3451130B-E391-4C50-98E8-A6B3ECBCE3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693" y="1580106"/>
            <a:ext cx="1569660" cy="4257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Juniper Networks</a:t>
            </a: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네트워크 설계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구축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TextBox 42">
            <a:extLst>
              <a:ext uri="{FF2B5EF4-FFF2-40B4-BE49-F238E27FC236}">
                <a16:creationId xmlns:a16="http://schemas.microsoft.com/office/drawing/2014/main" id="{8F575C5E-AC7F-4945-8AC8-4AA798AAE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5807" y="5914147"/>
            <a:ext cx="1903085" cy="3000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9538" indent="-109538" algn="l" fontAlgn="ctr">
              <a:lnSpc>
                <a:spcPct val="150000"/>
              </a:lnSpc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ko-KR" altLang="en-US" sz="1300" ker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서버</a:t>
            </a:r>
            <a:r>
              <a:rPr lang="en-US" altLang="ko-KR" sz="1300" ker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ker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네트워크 유지보수</a:t>
            </a:r>
            <a:endParaRPr lang="fr-FR" altLang="ko-KR" sz="1300" ker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TextBox 42">
            <a:extLst>
              <a:ext uri="{FF2B5EF4-FFF2-40B4-BE49-F238E27FC236}">
                <a16:creationId xmlns:a16="http://schemas.microsoft.com/office/drawing/2014/main" id="{9B4F9F78-FB39-4772-89A7-FDE826D3B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1010" y="2751459"/>
            <a:ext cx="1705916" cy="10915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t">
            <a:spAutoFit/>
          </a:bodyPr>
          <a:lstStyle/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 UNIX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Server</a:t>
            </a: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 PowerVM</a:t>
            </a: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Lenovo x86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서버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HP x86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서버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Bef>
                <a:spcPct val="0"/>
              </a:spcBef>
              <a:spcAft>
                <a:spcPts val="168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Nutanix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가상화 서버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TextBox 42">
            <a:extLst>
              <a:ext uri="{FF2B5EF4-FFF2-40B4-BE49-F238E27FC236}">
                <a16:creationId xmlns:a16="http://schemas.microsoft.com/office/drawing/2014/main" id="{14C431A5-6019-401C-B7A6-EFADEE6FB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6114" y="4377460"/>
            <a:ext cx="3969356" cy="10802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vmware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가상화 소프트웨어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H/W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이중화 소프트웨어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(PowerHA)</a:t>
            </a: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고성능 클러스터 파일 시스템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(Spectrum Scale)</a:t>
            </a: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백업 소프트웨어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(Tivoli Storage Manager)</a:t>
            </a: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VERITAS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백업 소프트웨어</a:t>
            </a: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(NetBackup)</a:t>
            </a:r>
            <a:endParaRPr lang="fr-FR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모서리가 둥근 직사각형 6">
            <a:extLst>
              <a:ext uri="{FF2B5EF4-FFF2-40B4-BE49-F238E27FC236}">
                <a16:creationId xmlns:a16="http://schemas.microsoft.com/office/drawing/2014/main" id="{39B5BE1D-682F-4FFD-B5BC-4E3C125773A8}"/>
              </a:ext>
            </a:extLst>
          </p:cNvPr>
          <p:cNvSpPr/>
          <p:nvPr/>
        </p:nvSpPr>
        <p:spPr>
          <a:xfrm>
            <a:off x="3981604" y="4065364"/>
            <a:ext cx="4426186" cy="288032"/>
          </a:xfrm>
          <a:custGeom>
            <a:avLst/>
            <a:gdLst/>
            <a:ahLst/>
            <a:cxnLst/>
            <a:rect l="l" t="t" r="r" b="b"/>
            <a:pathLst>
              <a:path w="3170710" h="431224">
                <a:moveTo>
                  <a:pt x="0" y="0"/>
                </a:moveTo>
                <a:lnTo>
                  <a:pt x="27488" y="0"/>
                </a:lnTo>
                <a:lnTo>
                  <a:pt x="76077" y="0"/>
                </a:lnTo>
                <a:lnTo>
                  <a:pt x="127561" y="0"/>
                </a:lnTo>
                <a:lnTo>
                  <a:pt x="176150" y="0"/>
                </a:lnTo>
                <a:lnTo>
                  <a:pt x="477399" y="0"/>
                </a:lnTo>
                <a:lnTo>
                  <a:pt x="498798" y="0"/>
                </a:lnTo>
                <a:lnTo>
                  <a:pt x="649423" y="0"/>
                </a:lnTo>
                <a:lnTo>
                  <a:pt x="749496" y="0"/>
                </a:lnTo>
                <a:lnTo>
                  <a:pt x="1072143" y="0"/>
                </a:lnTo>
                <a:lnTo>
                  <a:pt x="1099333" y="0"/>
                </a:lnTo>
                <a:lnTo>
                  <a:pt x="1120732" y="0"/>
                </a:lnTo>
                <a:lnTo>
                  <a:pt x="1421981" y="0"/>
                </a:lnTo>
                <a:lnTo>
                  <a:pt x="1522054" y="0"/>
                </a:lnTo>
                <a:lnTo>
                  <a:pt x="1694078" y="0"/>
                </a:lnTo>
                <a:lnTo>
                  <a:pt x="2043915" y="0"/>
                </a:lnTo>
                <a:lnTo>
                  <a:pt x="2143989" y="0"/>
                </a:lnTo>
                <a:lnTo>
                  <a:pt x="2466636" y="0"/>
                </a:lnTo>
                <a:lnTo>
                  <a:pt x="3088570" y="0"/>
                </a:lnTo>
                <a:cubicBezTo>
                  <a:pt x="3133935" y="0"/>
                  <a:pt x="3170710" y="32178"/>
                  <a:pt x="3170710" y="71872"/>
                </a:cubicBezTo>
                <a:lnTo>
                  <a:pt x="3170710" y="359352"/>
                </a:lnTo>
                <a:cubicBezTo>
                  <a:pt x="3170710" y="399046"/>
                  <a:pt x="3133935" y="431224"/>
                  <a:pt x="3088570" y="431224"/>
                </a:cubicBezTo>
                <a:lnTo>
                  <a:pt x="2466636" y="431224"/>
                </a:lnTo>
                <a:lnTo>
                  <a:pt x="2143989" y="431224"/>
                </a:lnTo>
                <a:lnTo>
                  <a:pt x="2043915" y="431224"/>
                </a:lnTo>
                <a:lnTo>
                  <a:pt x="1694078" y="431224"/>
                </a:lnTo>
                <a:lnTo>
                  <a:pt x="1522054" y="431224"/>
                </a:lnTo>
                <a:lnTo>
                  <a:pt x="1421981" y="431224"/>
                </a:lnTo>
                <a:lnTo>
                  <a:pt x="1120732" y="431224"/>
                </a:lnTo>
                <a:lnTo>
                  <a:pt x="1099333" y="431224"/>
                </a:lnTo>
                <a:lnTo>
                  <a:pt x="1072143" y="431224"/>
                </a:lnTo>
                <a:lnTo>
                  <a:pt x="749496" y="431224"/>
                </a:lnTo>
                <a:lnTo>
                  <a:pt x="649423" y="431224"/>
                </a:lnTo>
                <a:lnTo>
                  <a:pt x="498798" y="431224"/>
                </a:lnTo>
                <a:lnTo>
                  <a:pt x="477399" y="431224"/>
                </a:lnTo>
                <a:lnTo>
                  <a:pt x="176150" y="431224"/>
                </a:lnTo>
                <a:lnTo>
                  <a:pt x="127561" y="431224"/>
                </a:lnTo>
                <a:lnTo>
                  <a:pt x="76077" y="431224"/>
                </a:lnTo>
                <a:lnTo>
                  <a:pt x="27488" y="431224"/>
                </a:lnTo>
                <a:lnTo>
                  <a:pt x="0" y="431224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2" name="모서리가 둥근 직사각형 6">
            <a:extLst>
              <a:ext uri="{FF2B5EF4-FFF2-40B4-BE49-F238E27FC236}">
                <a16:creationId xmlns:a16="http://schemas.microsoft.com/office/drawing/2014/main" id="{1CB5F31A-3485-4AB1-924B-C227A4D9EDD2}"/>
              </a:ext>
            </a:extLst>
          </p:cNvPr>
          <p:cNvSpPr/>
          <p:nvPr/>
        </p:nvSpPr>
        <p:spPr>
          <a:xfrm>
            <a:off x="3830693" y="4066217"/>
            <a:ext cx="150911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53" name="모서리가 둥근 직사각형 6">
            <a:extLst>
              <a:ext uri="{FF2B5EF4-FFF2-40B4-BE49-F238E27FC236}">
                <a16:creationId xmlns:a16="http://schemas.microsoft.com/office/drawing/2014/main" id="{D86D4A0E-F481-4B8A-A783-366D9DED191C}"/>
              </a:ext>
            </a:extLst>
          </p:cNvPr>
          <p:cNvSpPr/>
          <p:nvPr/>
        </p:nvSpPr>
        <p:spPr>
          <a:xfrm rot="10800000">
            <a:off x="8334192" y="4066217"/>
            <a:ext cx="147200" cy="286169"/>
          </a:xfrm>
          <a:custGeom>
            <a:avLst/>
            <a:gdLst/>
            <a:ahLst/>
            <a:cxnLst/>
            <a:rect l="l" t="t" r="r" b="b"/>
            <a:pathLst>
              <a:path w="595881" h="431224">
                <a:moveTo>
                  <a:pt x="82140" y="0"/>
                </a:moveTo>
                <a:lnTo>
                  <a:pt x="298271" y="0"/>
                </a:lnTo>
                <a:lnTo>
                  <a:pt x="379750" y="0"/>
                </a:lnTo>
                <a:lnTo>
                  <a:pt x="595881" y="0"/>
                </a:lnTo>
                <a:lnTo>
                  <a:pt x="595881" y="431224"/>
                </a:lnTo>
                <a:lnTo>
                  <a:pt x="379750" y="431224"/>
                </a:lnTo>
                <a:lnTo>
                  <a:pt x="298271" y="431224"/>
                </a:lnTo>
                <a:lnTo>
                  <a:pt x="82140" y="431224"/>
                </a:lnTo>
                <a:cubicBezTo>
                  <a:pt x="36775" y="431224"/>
                  <a:pt x="0" y="399046"/>
                  <a:pt x="0" y="359352"/>
                </a:cubicBezTo>
                <a:lnTo>
                  <a:pt x="0" y="71872"/>
                </a:lnTo>
                <a:cubicBezTo>
                  <a:pt x="0" y="32178"/>
                  <a:pt x="36775" y="0"/>
                  <a:pt x="82140" y="0"/>
                </a:cubicBezTo>
                <a:close/>
              </a:path>
            </a:pathLst>
          </a:custGeom>
          <a:gradFill flip="none" rotWithShape="1">
            <a:gsLst>
              <a:gs pos="0">
                <a:srgbClr val="002060">
                  <a:alpha val="97000"/>
                </a:srgbClr>
              </a:gs>
              <a:gs pos="100000">
                <a:srgbClr val="001F5E">
                  <a:lumMod val="94000"/>
                  <a:lumOff val="6000"/>
                  <a:alpha val="82000"/>
                </a:srgbClr>
              </a:gs>
              <a:gs pos="59000">
                <a:srgbClr val="002060">
                  <a:lumMod val="81000"/>
                  <a:alpha val="97000"/>
                </a:srgbClr>
              </a:gs>
            </a:gsLst>
            <a:lin ang="16200000" scaled="1"/>
            <a:tileRect/>
          </a:gradFill>
          <a:ln w="635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400">
              <a:latin typeface="+mj-ea"/>
              <a:ea typeface="+mj-ea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3FCC81A-ED37-4A5A-863C-971882798CD3}"/>
              </a:ext>
            </a:extLst>
          </p:cNvPr>
          <p:cNvSpPr txBox="1"/>
          <p:nvPr/>
        </p:nvSpPr>
        <p:spPr>
          <a:xfrm>
            <a:off x="7207447" y="4088284"/>
            <a:ext cx="1146469" cy="292388"/>
          </a:xfrm>
          <a:prstGeom prst="rect">
            <a:avLst/>
          </a:prstGeom>
          <a:noFill/>
        </p:spPr>
        <p:txBody>
          <a:bodyPr wrap="none" tIns="0" rtlCol="0">
            <a:spAutoFit/>
          </a:bodyPr>
          <a:lstStyle/>
          <a:p>
            <a:pPr algn="r"/>
            <a:r>
              <a:rPr lang="ko-KR" altLang="en-US" sz="1600">
                <a:ln w="3175">
                  <a:noFill/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소프트웨어</a:t>
            </a:r>
          </a:p>
        </p:txBody>
      </p:sp>
      <p:sp>
        <p:nvSpPr>
          <p:cNvPr id="55" name="TextBox 42">
            <a:extLst>
              <a:ext uri="{FF2B5EF4-FFF2-40B4-BE49-F238E27FC236}">
                <a16:creationId xmlns:a16="http://schemas.microsoft.com/office/drawing/2014/main" id="{977DCB96-C36F-4788-86FA-23FDFDB10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771" y="2743693"/>
            <a:ext cx="1593706" cy="10802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t">
            <a:spAutoFit/>
          </a:bodyPr>
          <a:lstStyle/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IBM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스토리지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Lenovo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스토리지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Bef>
                <a:spcPct val="0"/>
              </a:spcBef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Dell EMC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스토리지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Dell EMC x86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서버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538" indent="-109538" algn="l" fontAlgn="ctr">
              <a:spcAft>
                <a:spcPct val="10000"/>
              </a:spcAft>
              <a:buClr>
                <a:srgbClr val="0070C0"/>
              </a:buClr>
              <a:buFont typeface="Wingdings 2" pitchFamily="18" charset="2"/>
              <a:buChar char="¡"/>
              <a:defRPr/>
            </a:pPr>
            <a:r>
              <a:rPr lang="en-US" altLang="ko-KR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Cisco UCS </a:t>
            </a:r>
            <a:r>
              <a:rPr lang="ko-KR" altLang="en-US" sz="130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서버</a:t>
            </a:r>
            <a:endParaRPr lang="en-US" altLang="ko-KR" sz="1300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제목 1">
            <a:extLst>
              <a:ext uri="{FF2B5EF4-FFF2-40B4-BE49-F238E27FC236}">
                <a16:creationId xmlns:a16="http://schemas.microsoft.com/office/drawing/2014/main" id="{19C828C9-DE02-46E9-B046-1617F3D6A268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3554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및 내용</a:t>
            </a:r>
          </a:p>
        </p:txBody>
      </p:sp>
    </p:spTree>
    <p:extLst>
      <p:ext uri="{BB962C8B-B14F-4D97-AF65-F5344CB8AC3E}">
        <p14:creationId xmlns:p14="http://schemas.microsoft.com/office/powerpoint/2010/main" val="4258178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578">
            <a:extLst>
              <a:ext uri="{FF2B5EF4-FFF2-40B4-BE49-F238E27FC236}">
                <a16:creationId xmlns:a16="http://schemas.microsoft.com/office/drawing/2014/main" id="{0A493F83-7188-4071-97D4-64DEC67D8C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818414"/>
              </p:ext>
            </p:extLst>
          </p:nvPr>
        </p:nvGraphicFramePr>
        <p:xfrm>
          <a:off x="560512" y="1268760"/>
          <a:ext cx="8640959" cy="4968558"/>
        </p:xfrm>
        <a:graphic>
          <a:graphicData uri="http://schemas.openxmlformats.org/drawingml/2006/table">
            <a:tbl>
              <a:tblPr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03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0272">
                  <a:extLst>
                    <a:ext uri="{9D8B030D-6E8A-4147-A177-3AD203B41FA5}">
                      <a16:colId xmlns:a16="http://schemas.microsoft.com/office/drawing/2014/main" val="1110892438"/>
                    </a:ext>
                  </a:extLst>
                </a:gridCol>
              </a:tblGrid>
              <a:tr h="319214"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사업수행기간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발주처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사업명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2019.11~12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한국원자력안전기술원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원자력정보 사이버안전센터 확대 구축 인프라 도입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566215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2019.11~12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한국에너지기술연구원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일사량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기상데이터 분석 및 시각화 소프트웨어 개발 용역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소프트웨어개발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665243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한국원자력안전기술원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IT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인프라 통합 유지보수 및 운영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326227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2019.10~12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비행시험간 통제센터 정상운영을 위한 장비 수리 및 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493231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전자통신연구원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IBM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180401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한국생명공학연구원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 err="1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백본스위치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외 구매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450402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2019~2020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한국기계연구원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전자노트연구용 스토리지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598812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2020.01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본부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부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팀 시험 관제 시스템 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207393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2020.07~10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비행시험간 통제센터 정상운영을 위한 장비 수리 및 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269366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한화시스템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차군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(A)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데이터링크 체계 시제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_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중계망전송장치 제작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673648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한화시스템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차군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데이터링크 체계 시제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_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중계망전송장치 제작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515333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한국생명공학연구원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년도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KRIBB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전산시스템 통합 유지관리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162479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나노팹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IT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인프라 통합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575132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전자시험장 시험통제시스템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4083806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2021.04~12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베 과학기술연구원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(VKIST)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전산실설비 및 네트워크 장비 도입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135740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2021.05~11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시험현황시스템 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672264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96E9955A-8A29-4B9C-9422-155BA097DAF8}"/>
              </a:ext>
            </a:extLst>
          </p:cNvPr>
          <p:cNvCxnSpPr/>
          <p:nvPr/>
        </p:nvCxnSpPr>
        <p:spPr>
          <a:xfrm>
            <a:off x="1928664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7147D51B-BBB5-4DC0-BC8B-076532BCB17F}"/>
              </a:ext>
            </a:extLst>
          </p:cNvPr>
          <p:cNvCxnSpPr>
            <a:cxnSpLocks/>
          </p:cNvCxnSpPr>
          <p:nvPr/>
        </p:nvCxnSpPr>
        <p:spPr>
          <a:xfrm>
            <a:off x="380087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FB3AB1B-4A1E-4780-B631-2AC0258ECEB0}"/>
              </a:ext>
            </a:extLst>
          </p:cNvPr>
          <p:cNvCxnSpPr/>
          <p:nvPr/>
        </p:nvCxnSpPr>
        <p:spPr>
          <a:xfrm>
            <a:off x="776131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:a16="http://schemas.microsoft.com/office/drawing/2014/main" id="{1E6ED529-61EE-46DB-B5B9-C1D0B08E653D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935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주요 사업 실적</a:t>
            </a:r>
          </a:p>
        </p:txBody>
      </p:sp>
    </p:spTree>
    <p:extLst>
      <p:ext uri="{BB962C8B-B14F-4D97-AF65-F5344CB8AC3E}">
        <p14:creationId xmlns:p14="http://schemas.microsoft.com/office/powerpoint/2010/main" val="489528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96E9955A-8A29-4B9C-9422-155BA097DAF8}"/>
              </a:ext>
            </a:extLst>
          </p:cNvPr>
          <p:cNvCxnSpPr/>
          <p:nvPr/>
        </p:nvCxnSpPr>
        <p:spPr>
          <a:xfrm>
            <a:off x="1928664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7147D51B-BBB5-4DC0-BC8B-076532BCB17F}"/>
              </a:ext>
            </a:extLst>
          </p:cNvPr>
          <p:cNvCxnSpPr>
            <a:cxnSpLocks/>
          </p:cNvCxnSpPr>
          <p:nvPr/>
        </p:nvCxnSpPr>
        <p:spPr>
          <a:xfrm>
            <a:off x="380087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FB3AB1B-4A1E-4780-B631-2AC0258ECEB0}"/>
              </a:ext>
            </a:extLst>
          </p:cNvPr>
          <p:cNvCxnSpPr/>
          <p:nvPr/>
        </p:nvCxnSpPr>
        <p:spPr>
          <a:xfrm>
            <a:off x="776131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:a16="http://schemas.microsoft.com/office/drawing/2014/main" id="{9FCF5689-3531-4625-847D-48E00B75553A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935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주요 사업 실적</a:t>
            </a:r>
          </a:p>
        </p:txBody>
      </p:sp>
      <p:graphicFrame>
        <p:nvGraphicFramePr>
          <p:cNvPr id="5" name="Group 1578">
            <a:extLst>
              <a:ext uri="{FF2B5EF4-FFF2-40B4-BE49-F238E27FC236}">
                <a16:creationId xmlns:a16="http://schemas.microsoft.com/office/drawing/2014/main" id="{A92652E2-3EAF-791E-AE14-B21B576C3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540911"/>
              </p:ext>
            </p:extLst>
          </p:nvPr>
        </p:nvGraphicFramePr>
        <p:xfrm>
          <a:off x="560512" y="1268760"/>
          <a:ext cx="8640959" cy="4968558"/>
        </p:xfrm>
        <a:graphic>
          <a:graphicData uri="http://schemas.openxmlformats.org/drawingml/2006/table">
            <a:tbl>
              <a:tblPr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03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0272">
                  <a:extLst>
                    <a:ext uri="{9D8B030D-6E8A-4147-A177-3AD203B41FA5}">
                      <a16:colId xmlns:a16="http://schemas.microsoft.com/office/drawing/2014/main" val="1110892438"/>
                    </a:ext>
                  </a:extLst>
                </a:gridCol>
              </a:tblGrid>
              <a:tr h="319214"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사업수행기간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발주처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사업명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2021.11~12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한국과학기술연구원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노후보안장비 교체설치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81675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2020~2022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KIST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전산시스템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(IT)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통합유지관리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29509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2022.01~03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한전원자력연료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DR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구축 부문 네트워크 장비 공급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825248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2022.04~12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한국원자력안전기술원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무선랜 및 무선랜 보안시스템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(WIPS)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985943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2022.06~12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메타융합관 네트워크 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681599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2022.06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한전원자력연료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경수로 원전연료 성형가공시설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LAN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설비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7251216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2022~2025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시험운영시스템 통합유지보수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47349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2022~2024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KIST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전산시스템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(IT)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통합유지관리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882656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2022.10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문지캠퍼스 노후 네트워크 장비 교체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470161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2022.10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전자통신연구원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DB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서버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식 외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건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685148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2022.10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기계연구원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통합정보시스템 </a:t>
                      </a:r>
                      <a:r>
                        <a:rPr lang="ko-KR" altLang="en-US" sz="1050" b="0" kern="1200" dirty="0" err="1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운영인프라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성능개선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740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과학기술정보통신부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기초과학연구원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KAIST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캠퍼스 건물 건립 네트워크 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475748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한국원자력안전기술원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생활방사선 안전센터 네트워크 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0335817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2022.12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한전원자력연료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ICT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인프라 유지관리 및 </a:t>
                      </a:r>
                      <a:r>
                        <a:rPr lang="ko-KR" altLang="en-US" sz="1050" b="0" kern="1200" dirty="0" err="1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헬프데스크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용역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909765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2023.01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 err="1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서버팜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보안솔루션 외 도입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894295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2023. 01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한화시스템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차군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(A)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데이터링크 체계 시제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_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지상중계망 연동장치 시험 지원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지원용역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4802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3791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96E9955A-8A29-4B9C-9422-155BA097DAF8}"/>
              </a:ext>
            </a:extLst>
          </p:cNvPr>
          <p:cNvCxnSpPr/>
          <p:nvPr/>
        </p:nvCxnSpPr>
        <p:spPr>
          <a:xfrm>
            <a:off x="1928664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7147D51B-BBB5-4DC0-BC8B-076532BCB17F}"/>
              </a:ext>
            </a:extLst>
          </p:cNvPr>
          <p:cNvCxnSpPr>
            <a:cxnSpLocks/>
          </p:cNvCxnSpPr>
          <p:nvPr/>
        </p:nvCxnSpPr>
        <p:spPr>
          <a:xfrm>
            <a:off x="380087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FB3AB1B-4A1E-4780-B631-2AC0258ECEB0}"/>
              </a:ext>
            </a:extLst>
          </p:cNvPr>
          <p:cNvCxnSpPr/>
          <p:nvPr/>
        </p:nvCxnSpPr>
        <p:spPr>
          <a:xfrm>
            <a:off x="7761312" y="1356065"/>
            <a:ext cx="0" cy="138706"/>
          </a:xfrm>
          <a:prstGeom prst="line">
            <a:avLst/>
          </a:prstGeom>
          <a:ln w="9525" cap="rnd">
            <a:solidFill>
              <a:srgbClr val="8E9BAA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:a16="http://schemas.microsoft.com/office/drawing/2014/main" id="{9FCF5689-3531-4625-847D-48E00B75553A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935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주요 사업 실적</a:t>
            </a:r>
          </a:p>
        </p:txBody>
      </p:sp>
      <p:graphicFrame>
        <p:nvGraphicFramePr>
          <p:cNvPr id="5" name="Group 1578">
            <a:extLst>
              <a:ext uri="{FF2B5EF4-FFF2-40B4-BE49-F238E27FC236}">
                <a16:creationId xmlns:a16="http://schemas.microsoft.com/office/drawing/2014/main" id="{A92652E2-3EAF-791E-AE14-B21B576C3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08184"/>
              </p:ext>
            </p:extLst>
          </p:nvPr>
        </p:nvGraphicFramePr>
        <p:xfrm>
          <a:off x="560512" y="1268760"/>
          <a:ext cx="8640959" cy="2353302"/>
        </p:xfrm>
        <a:graphic>
          <a:graphicData uri="http://schemas.openxmlformats.org/drawingml/2006/table">
            <a:tbl>
              <a:tblPr/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03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0272">
                  <a:extLst>
                    <a:ext uri="{9D8B030D-6E8A-4147-A177-3AD203B41FA5}">
                      <a16:colId xmlns:a16="http://schemas.microsoft.com/office/drawing/2014/main" val="1110892438"/>
                    </a:ext>
                  </a:extLst>
                </a:gridCol>
              </a:tblGrid>
              <a:tr h="319214"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사업수행기간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발주처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사업명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180975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en-US" sz="1200" b="0" kern="1200" dirty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24C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2023.02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전자시험장 고층기상 소프트웨어 연동개발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882656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2023. 08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KAIST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문지캠퍼스 노후 스위치 교체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차 사업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470161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2023~2026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대전보건대학교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대전보건대학교 서버 및 네트워크 통합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685148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2023. 09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한국전자통신연구원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HCI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서버 외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건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90461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2023~2024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한국원자력안전기술원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IT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인프라 통합유지보수 및 운영사이버안전센터 구축장비 도입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 </a:t>
                      </a: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시스템통합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096087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2023~2024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국방과학연구소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양자암호통신 시험 체계 구축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시스템개발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7404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dirty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2024~2026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24C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9B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한국과학기술원</a:t>
                      </a:r>
                      <a:endParaRPr kumimoji="0" lang="en-US" altLang="ko-K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KAIST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캠퍼스 네트워크 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84138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69696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유지보수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894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4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CE862C07-3B55-4112-93B3-3FD073FBFD8F}"/>
              </a:ext>
            </a:extLst>
          </p:cNvPr>
          <p:cNvSpPr/>
          <p:nvPr/>
        </p:nvSpPr>
        <p:spPr>
          <a:xfrm>
            <a:off x="805070" y="1808820"/>
            <a:ext cx="8295861" cy="43564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B127C8-1042-4DAE-B358-293C79B90FFA}"/>
              </a:ext>
            </a:extLst>
          </p:cNvPr>
          <p:cNvSpPr txBox="1"/>
          <p:nvPr/>
        </p:nvSpPr>
        <p:spPr>
          <a:xfrm>
            <a:off x="319512" y="1177008"/>
            <a:ext cx="93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latinLnBrk="0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r>
              <a:rPr lang="ko-KR" altLang="en-US" dirty="0"/>
              <a:t>다인코어는 공공분야를 중심으로 하는 다양한 고객들에게 서버 하드웨어</a:t>
            </a:r>
            <a:r>
              <a:rPr lang="en-US" altLang="ko-KR" dirty="0"/>
              <a:t>,</a:t>
            </a:r>
            <a:r>
              <a:rPr lang="ko-KR" altLang="en-US" dirty="0"/>
              <a:t> 스토리지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DBMS </a:t>
            </a:r>
            <a:r>
              <a:rPr lang="ko-KR" altLang="en-US" dirty="0"/>
              <a:t>및 응용 소프트웨어</a:t>
            </a:r>
            <a:r>
              <a:rPr lang="en-US" altLang="ko-KR" dirty="0"/>
              <a:t>,</a:t>
            </a:r>
            <a:r>
              <a:rPr lang="ko-KR" altLang="en-US" dirty="0"/>
              <a:t> 네트워크 솔루션과 최고 수준의 기술지원 및 유지관리 서비스를 제공하고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70" name="그림 69">
            <a:extLst>
              <a:ext uri="{FF2B5EF4-FFF2-40B4-BE49-F238E27FC236}">
                <a16:creationId xmlns:a16="http://schemas.microsoft.com/office/drawing/2014/main" id="{9F35F5B0-D60A-4D9B-853D-6A57279B5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787" y="2668894"/>
            <a:ext cx="2149202" cy="432000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789102BE-8893-4367-A6EF-6EBD07708C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"/>
          <a:stretch/>
        </p:blipFill>
        <p:spPr>
          <a:xfrm>
            <a:off x="5761243" y="4075086"/>
            <a:ext cx="2217964" cy="432000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3CF5409E-6AB6-4CAF-8110-2818886AE7A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6" t="70828" r="22947" b="14055"/>
          <a:stretch/>
        </p:blipFill>
        <p:spPr>
          <a:xfrm>
            <a:off x="980787" y="1965798"/>
            <a:ext cx="2269212" cy="432000"/>
          </a:xfrm>
          <a:prstGeom prst="rect">
            <a:avLst/>
          </a:prstGeom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72B00A4E-866C-4119-8C16-976450D992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020" y="4778182"/>
            <a:ext cx="1960992" cy="432000"/>
          </a:xfrm>
          <a:prstGeom prst="rect">
            <a:avLst/>
          </a:prstGeom>
        </p:spPr>
      </p:pic>
      <p:pic>
        <p:nvPicPr>
          <p:cNvPr id="80" name="Picture 4" descr="KIST ê³¼íê¸°ì ì°êµ¬ì">
            <a:extLst>
              <a:ext uri="{FF2B5EF4-FFF2-40B4-BE49-F238E27FC236}">
                <a16:creationId xmlns:a16="http://schemas.microsoft.com/office/drawing/2014/main" id="{AD86AE3E-A8BA-40C9-9B63-2698FD39D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242" y="3371990"/>
            <a:ext cx="1853676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그림 80">
            <a:extLst>
              <a:ext uri="{FF2B5EF4-FFF2-40B4-BE49-F238E27FC236}">
                <a16:creationId xmlns:a16="http://schemas.microsoft.com/office/drawing/2014/main" id="{23B86099-EBDF-4B2F-B220-9413337474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9130" y="1965798"/>
            <a:ext cx="3316728" cy="432000"/>
          </a:xfrm>
          <a:prstGeom prst="rect">
            <a:avLst/>
          </a:prstGeom>
        </p:spPr>
      </p:pic>
      <p:pic>
        <p:nvPicPr>
          <p:cNvPr id="82" name="그림 81">
            <a:extLst>
              <a:ext uri="{FF2B5EF4-FFF2-40B4-BE49-F238E27FC236}">
                <a16:creationId xmlns:a16="http://schemas.microsoft.com/office/drawing/2014/main" id="{C5682CF0-8CDC-4521-9FC7-6D15D72CE28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" t="10580" r="801" b="11286"/>
          <a:stretch/>
        </p:blipFill>
        <p:spPr>
          <a:xfrm>
            <a:off x="5763164" y="5481276"/>
            <a:ext cx="2342340" cy="432000"/>
          </a:xfrm>
          <a:prstGeom prst="rect">
            <a:avLst/>
          </a:prstGeom>
        </p:spPr>
      </p:pic>
      <p:pic>
        <p:nvPicPr>
          <p:cNvPr id="83" name="그림 82">
            <a:extLst>
              <a:ext uri="{FF2B5EF4-FFF2-40B4-BE49-F238E27FC236}">
                <a16:creationId xmlns:a16="http://schemas.microsoft.com/office/drawing/2014/main" id="{19932E65-2201-4362-B4BA-5674D78A5AA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0" t="20225" r="9016" b="27269"/>
          <a:stretch/>
        </p:blipFill>
        <p:spPr>
          <a:xfrm>
            <a:off x="5761241" y="2668894"/>
            <a:ext cx="3226329" cy="432000"/>
          </a:xfrm>
          <a:prstGeom prst="rect">
            <a:avLst/>
          </a:prstGeom>
        </p:spPr>
      </p:pic>
      <p:pic>
        <p:nvPicPr>
          <p:cNvPr id="84" name="그림 83">
            <a:extLst>
              <a:ext uri="{FF2B5EF4-FFF2-40B4-BE49-F238E27FC236}">
                <a16:creationId xmlns:a16="http://schemas.microsoft.com/office/drawing/2014/main" id="{EDD55449-8307-4AF3-A5B1-58A947E80957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0787" y="4075086"/>
            <a:ext cx="3581676" cy="432000"/>
          </a:xfrm>
          <a:prstGeom prst="rect">
            <a:avLst/>
          </a:prstGeom>
        </p:spPr>
      </p:pic>
      <p:pic>
        <p:nvPicPr>
          <p:cNvPr id="2" name="Picture 2" descr="한화시스템, 올해 사상 최대 실적 &amp;#39;청신호&amp;#39; - 위키리크스한국">
            <a:extLst>
              <a:ext uri="{FF2B5EF4-FFF2-40B4-BE49-F238E27FC236}">
                <a16:creationId xmlns:a16="http://schemas.microsoft.com/office/drawing/2014/main" id="{BC6DD4C2-72E0-4181-A3B2-F0C8501860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4" t="24549" r="6811" b="24441"/>
          <a:stretch/>
        </p:blipFill>
        <p:spPr bwMode="auto">
          <a:xfrm>
            <a:off x="984809" y="4778182"/>
            <a:ext cx="2748919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D4C3FD9-463B-4304-ABC4-7082915531F7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3" t="14250" r="2781" b="13948"/>
          <a:stretch/>
        </p:blipFill>
        <p:spPr>
          <a:xfrm>
            <a:off x="981107" y="5478665"/>
            <a:ext cx="2950830" cy="432000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id="{07D0ED01-9A1E-4E3B-97A0-818C4B050DD0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24000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주요 고객사</a:t>
            </a:r>
          </a:p>
        </p:txBody>
      </p:sp>
      <p:pic>
        <p:nvPicPr>
          <p:cNvPr id="1028" name="Picture 4" descr="대전보건대학교">
            <a:extLst>
              <a:ext uri="{FF2B5EF4-FFF2-40B4-BE49-F238E27FC236}">
                <a16:creationId xmlns:a16="http://schemas.microsoft.com/office/drawing/2014/main" id="{D34F0E40-5C61-7C03-998E-C2AE5F3BD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564" y="3356992"/>
            <a:ext cx="1944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429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troubadourltd.com/wp-content/uploads/CiscoSystems.gif">
            <a:hlinkClick r:id="rId3"/>
            <a:extLst>
              <a:ext uri="{FF2B5EF4-FFF2-40B4-BE49-F238E27FC236}">
                <a16:creationId xmlns:a16="http://schemas.microsoft.com/office/drawing/2014/main" id="{28BEC896-D342-42F1-A4E3-46C18D55D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8446" y="2043972"/>
            <a:ext cx="1023949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6" descr="http://www.menetworks.eu/wp-content/uploads/2012/11/juniper-networks-logo.jpg">
            <a:hlinkClick r:id="rId5"/>
            <a:extLst>
              <a:ext uri="{FF2B5EF4-FFF2-40B4-BE49-F238E27FC236}">
                <a16:creationId xmlns:a16="http://schemas.microsoft.com/office/drawing/2014/main" id="{2BD40BFC-2D33-4EC0-8B55-7936CA4A4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l="-3570" t="-13043" r="-2339" b="-13043"/>
          <a:stretch>
            <a:fillRect/>
          </a:stretch>
        </p:blipFill>
        <p:spPr bwMode="auto">
          <a:xfrm>
            <a:off x="6950940" y="2043972"/>
            <a:ext cx="1988690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10" descr="http://asadal.bloter.net/tt/attach/6/7989423909.jpg">
            <a:hlinkClick r:id="rId7"/>
            <a:extLst>
              <a:ext uri="{FF2B5EF4-FFF2-40B4-BE49-F238E27FC236}">
                <a16:creationId xmlns:a16="http://schemas.microsoft.com/office/drawing/2014/main" id="{BCB0A08A-3BF3-4DEC-98FE-F2DADDE8C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62801" y="2043972"/>
            <a:ext cx="1228740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2" descr="http://www.newhorizons.com/LOCALWEBADMIN/images/306/outlines/partner%20images/logo-oracle-large.jpg">
            <a:hlinkClick r:id="rId9"/>
            <a:extLst>
              <a:ext uri="{FF2B5EF4-FFF2-40B4-BE49-F238E27FC236}">
                <a16:creationId xmlns:a16="http://schemas.microsoft.com/office/drawing/2014/main" id="{7B1741BA-9765-4677-BB55-65C58977A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 l="5503" r="5077" b="7407"/>
          <a:stretch>
            <a:fillRect/>
          </a:stretch>
        </p:blipFill>
        <p:spPr bwMode="auto">
          <a:xfrm>
            <a:off x="3140667" y="3690592"/>
            <a:ext cx="3024000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28" descr="http://upload.wikimedia.org/wikipedia/fr/c/cb/Red_hat_logo.png">
            <a:hlinkClick r:id="rId11"/>
            <a:extLst>
              <a:ext uri="{FF2B5EF4-FFF2-40B4-BE49-F238E27FC236}">
                <a16:creationId xmlns:a16="http://schemas.microsoft.com/office/drawing/2014/main" id="{1F1A19EB-0038-4529-AD90-0E0730905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/>
          <a:srcRect l="-3533" t="-10844" r="-2447" b="-11539"/>
          <a:stretch>
            <a:fillRect/>
          </a:stretch>
        </p:blipFill>
        <p:spPr bwMode="auto">
          <a:xfrm>
            <a:off x="7217098" y="4513902"/>
            <a:ext cx="1722532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5659FF-52A3-46B6-A34A-E564C4DE34F1}"/>
              </a:ext>
            </a:extLst>
          </p:cNvPr>
          <p:cNvSpPr txBox="1"/>
          <p:nvPr/>
        </p:nvSpPr>
        <p:spPr>
          <a:xfrm>
            <a:off x="580834" y="1177660"/>
            <a:ext cx="8836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다인코어는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IBM, Cisco Systems, Juniper Networks, Oracle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등을 비롯한 세계적인 제조사들 과의 협력을 통해 다양하고 전문적인 솔루션 및 서비스를 고객들에게 제공하고 있습니다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6" name="Picture 2" descr="http://www.everbesthk.com/1-home/highlight/0133-10mar08/aten-logo.jpg">
            <a:hlinkClick r:id="rId13"/>
            <a:extLst>
              <a:ext uri="{FF2B5EF4-FFF2-40B4-BE49-F238E27FC236}">
                <a16:creationId xmlns:a16="http://schemas.microsoft.com/office/drawing/2014/main" id="{3FCDB47B-BDF5-4AF0-B845-FC37043F1E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/>
          <a:srcRect l="-6740" t="-15971" r="-7287" b="-14463"/>
          <a:stretch/>
        </p:blipFill>
        <p:spPr bwMode="auto">
          <a:xfrm>
            <a:off x="1064568" y="5337212"/>
            <a:ext cx="1994642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17A6B78-E40A-450A-898A-9B22A082817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799" y="3690592"/>
            <a:ext cx="1619998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" descr="dellemcì ëí ì´ë¯¸ì§ ê²ìê²°ê³¼">
            <a:extLst>
              <a:ext uri="{FF2B5EF4-FFF2-40B4-BE49-F238E27FC236}">
                <a16:creationId xmlns:a16="http://schemas.microsoft.com/office/drawing/2014/main" id="{83C19E81-66E2-42FC-BEA1-CC6808F5AE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t="15968" r="9880" b="29988"/>
          <a:stretch/>
        </p:blipFill>
        <p:spPr bwMode="auto">
          <a:xfrm>
            <a:off x="4089300" y="2043972"/>
            <a:ext cx="2474735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제목 1">
            <a:extLst>
              <a:ext uri="{FF2B5EF4-FFF2-40B4-BE49-F238E27FC236}">
                <a16:creationId xmlns:a16="http://schemas.microsoft.com/office/drawing/2014/main" id="{8E00A2EF-6496-4EDC-BAC5-8DA1F0C329F7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43107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주요 파트너 및 브랜드</a:t>
            </a:r>
          </a:p>
        </p:txBody>
      </p:sp>
      <p:pic>
        <p:nvPicPr>
          <p:cNvPr id="1026" name="Picture 2" descr="VMware, 2020년 8대 엔터프라이즈 기술 트렌드 발표 &lt; 정책·사회·종합 &lt; 뉴스 &lt; 기사본문 - 테크월드뉴스 - 이건한 기자">
            <a:extLst>
              <a:ext uri="{FF2B5EF4-FFF2-40B4-BE49-F238E27FC236}">
                <a16:creationId xmlns:a16="http://schemas.microsoft.com/office/drawing/2014/main" id="{D234E43D-E7A2-4543-B0B2-039D76828F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5" t="21987" r="9755" b="24897"/>
          <a:stretch/>
        </p:blipFill>
        <p:spPr bwMode="auto">
          <a:xfrm>
            <a:off x="1062799" y="2867282"/>
            <a:ext cx="2803041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Nutanix | Empresa asociada @aslan">
            <a:extLst>
              <a:ext uri="{FF2B5EF4-FFF2-40B4-BE49-F238E27FC236}">
                <a16:creationId xmlns:a16="http://schemas.microsoft.com/office/drawing/2014/main" id="{7F3C34EF-850B-4B2A-B482-20CF599D1B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00" b="40400"/>
          <a:stretch/>
        </p:blipFill>
        <p:spPr bwMode="auto">
          <a:xfrm>
            <a:off x="5564697" y="2867282"/>
            <a:ext cx="3374933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3C507D3-32C1-4E66-B9E1-39D0C5AF92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25" t="31737" r="-4325" b="31737"/>
          <a:stretch/>
        </p:blipFill>
        <p:spPr bwMode="auto">
          <a:xfrm>
            <a:off x="3933794" y="4513902"/>
            <a:ext cx="3035430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8" descr="Hp, 로고 무료 아이콘 - Icon-Icons.com">
            <a:extLst>
              <a:ext uri="{FF2B5EF4-FFF2-40B4-BE49-F238E27FC236}">
                <a16:creationId xmlns:a16="http://schemas.microsoft.com/office/drawing/2014/main" id="{360392C3-8402-4578-AAA0-763A084B4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268" y="2867282"/>
            <a:ext cx="648000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EC68494E-4E10-4720-A0F8-8C45074F8A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3" b="5413"/>
          <a:stretch/>
        </p:blipFill>
        <p:spPr bwMode="auto">
          <a:xfrm>
            <a:off x="3653844" y="5337212"/>
            <a:ext cx="2163252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6" name="Picture 12" descr="Download Veritas Technologies LLC Logo in SVG Vector or PNG File Format -  Logo.wine">
            <a:extLst>
              <a:ext uri="{FF2B5EF4-FFF2-40B4-BE49-F238E27FC236}">
                <a16:creationId xmlns:a16="http://schemas.microsoft.com/office/drawing/2014/main" id="{967C0483-B373-4E85-9425-1FEE6CCB33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6" t="32771" r="9294" b="32771"/>
          <a:stretch/>
        </p:blipFill>
        <p:spPr bwMode="auto">
          <a:xfrm>
            <a:off x="6622538" y="3690592"/>
            <a:ext cx="2317092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7980967B-F0FC-43C6-9617-A55F2065E5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6" b="28076"/>
          <a:stretch/>
        </p:blipFill>
        <p:spPr bwMode="auto">
          <a:xfrm>
            <a:off x="6279495" y="5337212"/>
            <a:ext cx="2660135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Data Storage &amp; Data Management Solutions | NetApp">
            <a:extLst>
              <a:ext uri="{FF2B5EF4-FFF2-40B4-BE49-F238E27FC236}">
                <a16:creationId xmlns:a16="http://schemas.microsoft.com/office/drawing/2014/main" id="{3619AE04-665A-7CA9-453C-2535AE5BAB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28" b="18328"/>
          <a:stretch/>
        </p:blipFill>
        <p:spPr bwMode="auto">
          <a:xfrm>
            <a:off x="1064568" y="4513902"/>
            <a:ext cx="2557484" cy="648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9246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모서리가 둥근 직사각형 14">
            <a:extLst>
              <a:ext uri="{FF2B5EF4-FFF2-40B4-BE49-F238E27FC236}">
                <a16:creationId xmlns:a16="http://schemas.microsoft.com/office/drawing/2014/main" id="{9017B4A2-97A5-4787-9365-0C269B84C58E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75D64F4-2FA0-4267-B4C6-C2BA2054A67F}"/>
              </a:ext>
            </a:extLst>
          </p:cNvPr>
          <p:cNvSpPr txBox="1"/>
          <p:nvPr/>
        </p:nvSpPr>
        <p:spPr>
          <a:xfrm>
            <a:off x="6892220" y="2801169"/>
            <a:ext cx="17283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OS &amp; </a:t>
            </a:r>
            <a:r>
              <a:rPr lang="ko-KR" altLang="en-US" sz="12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소프트웨어 솔루션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2306EC7-7717-40F7-B4EE-8AA2B8AF0839}"/>
              </a:ext>
            </a:extLst>
          </p:cNvPr>
          <p:cNvSpPr txBox="1"/>
          <p:nvPr/>
        </p:nvSpPr>
        <p:spPr>
          <a:xfrm>
            <a:off x="4612286" y="2801169"/>
            <a:ext cx="7425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스토리지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AFE033F-7BC1-4479-8A5A-741BBA1FBC9D}"/>
              </a:ext>
            </a:extLst>
          </p:cNvPr>
          <p:cNvSpPr txBox="1"/>
          <p:nvPr/>
        </p:nvSpPr>
        <p:spPr>
          <a:xfrm>
            <a:off x="1794436" y="2801169"/>
            <a:ext cx="7327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서버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BEE420D-B025-41B3-9E08-B5DB4D8E5C13}"/>
              </a:ext>
            </a:extLst>
          </p:cNvPr>
          <p:cNvSpPr txBox="1"/>
          <p:nvPr/>
        </p:nvSpPr>
        <p:spPr>
          <a:xfrm>
            <a:off x="3813541" y="5786683"/>
            <a:ext cx="2340000" cy="2163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altLang="ko-KR" sz="1000" dirty="0"/>
              <a:t>SAN/NAS</a:t>
            </a:r>
            <a:r>
              <a:rPr lang="ko-KR" altLang="en-US" sz="1000" dirty="0"/>
              <a:t> 스토리지</a:t>
            </a:r>
            <a:r>
              <a:rPr lang="en-US" altLang="ko-KR" sz="1000" dirty="0"/>
              <a:t>,</a:t>
            </a:r>
            <a:r>
              <a:rPr lang="ko-KR" altLang="en-US" sz="1000" dirty="0"/>
              <a:t> </a:t>
            </a:r>
            <a:r>
              <a:rPr lang="en-US" altLang="ko-KR" sz="1000" dirty="0"/>
              <a:t>SAN H/W</a:t>
            </a:r>
            <a:r>
              <a:rPr lang="ko-KR" altLang="en-US" sz="1000" dirty="0"/>
              <a:t> 인프라</a:t>
            </a:r>
            <a:endParaRPr lang="en-US" altLang="ko-KR" sz="10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19D15FD-9086-4BB3-BD33-5B1C89E0B24D}"/>
              </a:ext>
            </a:extLst>
          </p:cNvPr>
          <p:cNvSpPr txBox="1"/>
          <p:nvPr/>
        </p:nvSpPr>
        <p:spPr>
          <a:xfrm>
            <a:off x="6586396" y="5786683"/>
            <a:ext cx="2340000" cy="2163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altLang="ko-KR" sz="1000" dirty="0"/>
              <a:t>OS</a:t>
            </a:r>
            <a:r>
              <a:rPr lang="ko-KR" altLang="en-US" sz="1000" dirty="0"/>
              <a:t> 및 가상화 소프트웨어</a:t>
            </a:r>
            <a:endParaRPr lang="en-US" altLang="ko-KR" sz="1000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2C3A504-7040-4E44-A56F-6567566A9977}"/>
              </a:ext>
            </a:extLst>
          </p:cNvPr>
          <p:cNvSpPr txBox="1"/>
          <p:nvPr/>
        </p:nvSpPr>
        <p:spPr>
          <a:xfrm>
            <a:off x="990819" y="5786683"/>
            <a:ext cx="2340000" cy="2163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altLang="ko-KR" sz="1000" dirty="0"/>
              <a:t>POWER </a:t>
            </a:r>
            <a:r>
              <a:rPr lang="ko-KR" altLang="en-US" sz="1000" dirty="0"/>
              <a:t>및</a:t>
            </a:r>
            <a:r>
              <a:rPr lang="en-US" altLang="ko-KR" sz="1000" dirty="0"/>
              <a:t> x86 </a:t>
            </a:r>
            <a:r>
              <a:rPr lang="ko-KR" altLang="en-US" sz="1000" dirty="0"/>
              <a:t>서버 등</a:t>
            </a:r>
            <a:r>
              <a:rPr lang="en-US" altLang="ko-KR" sz="1000" dirty="0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099DFE5-3AA0-47F2-B971-587939B7E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582" y="4108341"/>
            <a:ext cx="1927572" cy="110227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1AA5DCB-97BE-4BA2-A938-7B51E4791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9001" y="3756179"/>
            <a:ext cx="384248" cy="218475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430E918B-51D2-4C0E-8E84-21E696F241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7868" y="3717032"/>
            <a:ext cx="290156" cy="296769"/>
          </a:xfrm>
          <a:prstGeom prst="rect">
            <a:avLst/>
          </a:prstGeom>
        </p:spPr>
      </p:pic>
      <p:pic>
        <p:nvPicPr>
          <p:cNvPr id="66" name="그림 65">
            <a:extLst>
              <a:ext uri="{FF2B5EF4-FFF2-40B4-BE49-F238E27FC236}">
                <a16:creationId xmlns:a16="http://schemas.microsoft.com/office/drawing/2014/main" id="{44A0A173-5885-4C55-A35C-89B4526855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8624" y="3455989"/>
            <a:ext cx="425002" cy="178056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F6CFAF15-6A9C-485A-9BDE-2AC2B7DC10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2700" y="3392996"/>
            <a:ext cx="700492" cy="304043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5B77A745-2646-4A45-A6E7-1F92F96731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1336" y="4746060"/>
            <a:ext cx="553415" cy="11330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18897D8A-FEF4-49AE-BA8E-A4F9C76EA7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6957" y="3809872"/>
            <a:ext cx="801106" cy="111413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C666E42-1D7E-41B8-8E1E-82CF876A91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8444" y="4542293"/>
            <a:ext cx="1236492" cy="727835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A9567F0-4467-435D-8606-69869B6CEFC0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4310" y="3714994"/>
            <a:ext cx="411935" cy="1209013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60081624-22F1-4DC8-BA6E-F9CD44A38B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2432" y="3455989"/>
            <a:ext cx="425002" cy="178056"/>
          </a:xfrm>
          <a:prstGeom prst="rect">
            <a:avLst/>
          </a:prstGeom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36C68633-F375-41CF-A758-9C4384AA92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0992" y="3392996"/>
            <a:ext cx="700492" cy="30404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7DA0F6F-E3F4-4C64-8AA0-02823EB1F0C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86873" y="4970044"/>
            <a:ext cx="511839" cy="317485"/>
          </a:xfrm>
          <a:prstGeom prst="rect">
            <a:avLst/>
          </a:prstGeom>
        </p:spPr>
      </p:pic>
      <p:pic>
        <p:nvPicPr>
          <p:cNvPr id="57" name="그림 56">
            <a:extLst>
              <a:ext uri="{FF2B5EF4-FFF2-40B4-BE49-F238E27FC236}">
                <a16:creationId xmlns:a16="http://schemas.microsoft.com/office/drawing/2014/main" id="{18A50CD2-2337-40B2-8D41-DD42E8B9D7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1267" y="5072132"/>
            <a:ext cx="553415" cy="113307"/>
          </a:xfrm>
          <a:prstGeom prst="rect">
            <a:avLst/>
          </a:prstGeom>
        </p:spPr>
      </p:pic>
      <p:grpSp>
        <p:nvGrpSpPr>
          <p:cNvPr id="52" name="그룹 51">
            <a:extLst>
              <a:ext uri="{FF2B5EF4-FFF2-40B4-BE49-F238E27FC236}">
                <a16:creationId xmlns:a16="http://schemas.microsoft.com/office/drawing/2014/main" id="{51BC6651-EB34-4697-9C12-3AF2007D6E14}"/>
              </a:ext>
            </a:extLst>
          </p:cNvPr>
          <p:cNvGrpSpPr/>
          <p:nvPr/>
        </p:nvGrpSpPr>
        <p:grpSpPr>
          <a:xfrm>
            <a:off x="6657040" y="3511992"/>
            <a:ext cx="2351437" cy="1655242"/>
            <a:chOff x="6814030" y="2997311"/>
            <a:chExt cx="2351437" cy="1655242"/>
          </a:xfrm>
        </p:grpSpPr>
        <p:pic>
          <p:nvPicPr>
            <p:cNvPr id="2058" name="Picture 10" descr="Linux">
              <a:extLst>
                <a:ext uri="{FF2B5EF4-FFF2-40B4-BE49-F238E27FC236}">
                  <a16:creationId xmlns:a16="http://schemas.microsoft.com/office/drawing/2014/main" id="{0EBFF09B-1E7F-4FFC-9B27-07E6C02F768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48" t="1586" r="28548" b="9308"/>
            <a:stretch/>
          </p:blipFill>
          <p:spPr bwMode="auto">
            <a:xfrm>
              <a:off x="7323091" y="2997311"/>
              <a:ext cx="505577" cy="513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0B77C15D-DF71-46BC-A64A-EFC470179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892081" y="3055014"/>
              <a:ext cx="1273386" cy="371101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49E1550E-D5EB-4688-85D3-DDD94F40D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994063" y="4233058"/>
              <a:ext cx="789697" cy="419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32437F1-B603-4DA8-A3FF-C32F03FBD0A4}"/>
                </a:ext>
              </a:extLst>
            </p:cNvPr>
            <p:cNvSpPr txBox="1"/>
            <p:nvPr/>
          </p:nvSpPr>
          <p:spPr>
            <a:xfrm>
              <a:off x="7611268" y="4291525"/>
              <a:ext cx="1358278" cy="3121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/>
                <a:t>공유파일시스템</a:t>
              </a:r>
              <a:endParaRPr lang="ko-KR" altLang="en-US" sz="1200" b="1"/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5F577713-6134-4781-82C5-72495D0159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497527" y="3569969"/>
              <a:ext cx="487470" cy="591117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D39518DF-139E-41A4-B20D-1AEAD45A5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8090836" y="3589145"/>
              <a:ext cx="789697" cy="536059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73A88DF3-ED14-4E12-ACE3-2A95B55BBF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6814030" y="3004956"/>
              <a:ext cx="464849" cy="471217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D2E80E5C-D32C-44D7-A528-EBF11FBED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6982835" y="3574416"/>
              <a:ext cx="464849" cy="567754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4CA2AEAA-597F-4734-91FE-944E141B7E09}"/>
              </a:ext>
            </a:extLst>
          </p:cNvPr>
          <p:cNvSpPr txBox="1"/>
          <p:nvPr/>
        </p:nvSpPr>
        <p:spPr>
          <a:xfrm>
            <a:off x="272480" y="1160748"/>
            <a:ext cx="2476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서버 및 스토리지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7454498-E640-4495-A1D1-353CC4AD3281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/>
              <a:t>다인코어는 </a:t>
            </a:r>
            <a:r>
              <a:rPr lang="en-US" altLang="ko-KR" dirty="0"/>
              <a:t>IBM, DellEMC, HP, Cisco Systems, NetApp</a:t>
            </a:r>
            <a:r>
              <a:rPr lang="ko-KR" altLang="en-US" dirty="0"/>
              <a:t>등 세계적인 벤더사의 서버 하드웨어</a:t>
            </a:r>
            <a:r>
              <a:rPr lang="en-US" altLang="ko-KR" dirty="0"/>
              <a:t>, </a:t>
            </a:r>
            <a:r>
              <a:rPr lang="ko-KR" altLang="en-US" dirty="0"/>
              <a:t>스토리지</a:t>
            </a:r>
            <a:r>
              <a:rPr lang="en-US" altLang="ko-KR" dirty="0"/>
              <a:t>, </a:t>
            </a:r>
            <a:r>
              <a:rPr lang="ko-KR" altLang="en-US" dirty="0"/>
              <a:t>운영 체제 등을 공급하고 있으며</a:t>
            </a:r>
            <a:r>
              <a:rPr lang="en-US" altLang="ko-KR" dirty="0"/>
              <a:t>, </a:t>
            </a:r>
            <a:r>
              <a:rPr lang="ko-KR" altLang="en-US" dirty="0"/>
              <a:t>이를 고객들로 하여금 최상의</a:t>
            </a:r>
            <a:r>
              <a:rPr lang="en-US" altLang="ko-KR" dirty="0"/>
              <a:t> </a:t>
            </a:r>
            <a:r>
              <a:rPr lang="ko-KR" altLang="en-US" dirty="0"/>
              <a:t>컨디션으로 운영하는 것을 가능케 하는 </a:t>
            </a:r>
            <a:r>
              <a:rPr lang="en-US" altLang="ko-KR" dirty="0"/>
              <a:t>20</a:t>
            </a:r>
            <a:r>
              <a:rPr lang="ko-KR" altLang="en-US" dirty="0"/>
              <a:t>년 이상의 축적된 기술력을 기반으로 시스템 설계</a:t>
            </a:r>
            <a:r>
              <a:rPr lang="en-US" altLang="ko-KR" dirty="0"/>
              <a:t>, </a:t>
            </a:r>
            <a:r>
              <a:rPr lang="ko-KR" altLang="en-US" dirty="0"/>
              <a:t>인프라 구축</a:t>
            </a:r>
            <a:r>
              <a:rPr lang="en-US" altLang="ko-KR" dirty="0"/>
              <a:t>, </a:t>
            </a:r>
            <a:r>
              <a:rPr lang="ko-KR" altLang="en-US" dirty="0"/>
              <a:t>통합 유지관리 등의 신뢰할 수 있는 업계 최고 수준의 서비스를 제공하고 있습니다</a:t>
            </a:r>
            <a:r>
              <a:rPr lang="en-US" altLang="ko-KR" dirty="0"/>
              <a:t>.</a:t>
            </a:r>
          </a:p>
        </p:txBody>
      </p:sp>
      <p:sp>
        <p:nvSpPr>
          <p:cNvPr id="41" name="제목 1">
            <a:extLst>
              <a:ext uri="{FF2B5EF4-FFF2-40B4-BE49-F238E27FC236}">
                <a16:creationId xmlns:a16="http://schemas.microsoft.com/office/drawing/2014/main" id="{E996C04F-4B55-474B-9FFD-82675EF86C5F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세부내용</a:t>
            </a:r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9EB12926-983C-41E1-A232-D2C05015AD30}"/>
              </a:ext>
            </a:extLst>
          </p:cNvPr>
          <p:cNvCxnSpPr>
            <a:cxnSpLocks/>
          </p:cNvCxnSpPr>
          <p:nvPr/>
        </p:nvCxnSpPr>
        <p:spPr>
          <a:xfrm>
            <a:off x="6387597" y="2690339"/>
            <a:ext cx="0" cy="324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541C855B-4C12-4BD6-81BF-DE8E686B1496}"/>
              </a:ext>
            </a:extLst>
          </p:cNvPr>
          <p:cNvCxnSpPr>
            <a:cxnSpLocks/>
          </p:cNvCxnSpPr>
          <p:nvPr/>
        </p:nvCxnSpPr>
        <p:spPr>
          <a:xfrm>
            <a:off x="3568846" y="2690339"/>
            <a:ext cx="0" cy="324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ata Storage &amp; Data Management Solutions | NetApp">
            <a:extLst>
              <a:ext uri="{FF2B5EF4-FFF2-40B4-BE49-F238E27FC236}">
                <a16:creationId xmlns:a16="http://schemas.microsoft.com/office/drawing/2014/main" id="{623C31CD-0B85-84FB-95A7-72E16C0C4A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1" t="31630" r="5749" b="23431"/>
          <a:stretch/>
        </p:blipFill>
        <p:spPr bwMode="auto">
          <a:xfrm>
            <a:off x="4664968" y="3790850"/>
            <a:ext cx="733064" cy="14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317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14">
            <a:extLst>
              <a:ext uri="{FF2B5EF4-FFF2-40B4-BE49-F238E27FC236}">
                <a16:creationId xmlns:a16="http://schemas.microsoft.com/office/drawing/2014/main" id="{4E221115-4FEA-4AC5-81A7-D507E13961F6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1B2FA8-F39E-4F67-AE3E-D247F01DDC90}"/>
              </a:ext>
            </a:extLst>
          </p:cNvPr>
          <p:cNvSpPr txBox="1"/>
          <p:nvPr/>
        </p:nvSpPr>
        <p:spPr>
          <a:xfrm>
            <a:off x="272480" y="1160748"/>
            <a:ext cx="2715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가상화</a:t>
            </a:r>
            <a:r>
              <a:rPr lang="en-US" altLang="ko-KR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소프트웨어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F6246C-9BEA-4529-9332-837186F434B8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/>
              <a:t>다인코어는 가장 대표적인 가상화 소프트웨어 회사인 </a:t>
            </a:r>
            <a:r>
              <a:rPr lang="en-US" altLang="ko-KR" dirty="0"/>
              <a:t>vmware</a:t>
            </a:r>
            <a:r>
              <a:rPr lang="ko-KR" altLang="en-US" dirty="0"/>
              <a:t>사의 </a:t>
            </a:r>
            <a:r>
              <a:rPr lang="en-US" altLang="ko-KR" dirty="0"/>
              <a:t>vSphere </a:t>
            </a:r>
            <a:r>
              <a:rPr lang="ko-KR" altLang="en-US" dirty="0"/>
              <a:t>서버가상화군 제품 및 기술지원 서비스를 고객들에게 공급하고 있습니다</a:t>
            </a:r>
            <a:r>
              <a:rPr lang="en-US" altLang="ko-KR" dirty="0"/>
              <a:t>. </a:t>
            </a:r>
            <a:r>
              <a:rPr lang="ko-KR" altLang="en-US" dirty="0"/>
              <a:t>서버의 가상화를 통해 고객은 기존의 복잡했던 서버 하드웨어 인프라를 간소화 시키고 시스템 구축비용 감소 및 유연한 </a:t>
            </a:r>
            <a:r>
              <a:rPr lang="en-US" altLang="ko-KR" dirty="0"/>
              <a:t>IT </a:t>
            </a:r>
            <a:r>
              <a:rPr lang="ko-KR" altLang="en-US" dirty="0"/>
              <a:t>서비스를 제공받을 수 있습니다</a:t>
            </a:r>
            <a:r>
              <a:rPr lang="en-US" altLang="ko-KR" dirty="0"/>
              <a:t>.</a:t>
            </a:r>
          </a:p>
        </p:txBody>
      </p:sp>
      <p:sp>
        <p:nvSpPr>
          <p:cNvPr id="31" name="제목 1">
            <a:extLst>
              <a:ext uri="{FF2B5EF4-FFF2-40B4-BE49-F238E27FC236}">
                <a16:creationId xmlns:a16="http://schemas.microsoft.com/office/drawing/2014/main" id="{E548B298-98FE-478A-B87C-326EE74B5DA4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2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3600" dirty="0"/>
              <a:t>사업분야 세부내용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46EFAF-44FE-448B-BB80-47CE0B44BE59}"/>
              </a:ext>
            </a:extLst>
          </p:cNvPr>
          <p:cNvSpPr txBox="1"/>
          <p:nvPr/>
        </p:nvSpPr>
        <p:spPr>
          <a:xfrm>
            <a:off x="3800872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vmware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B48332D-858E-421F-8805-91CF3FC79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244" y="2746850"/>
            <a:ext cx="1530102" cy="135926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EF02A32-5831-4E41-A41B-E7E1C9E024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9838" y="4817591"/>
            <a:ext cx="1597732" cy="122928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19220D1-11F0-4F3C-AB2A-DE6DDD2DC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3560" y="4481808"/>
            <a:ext cx="2340260" cy="136654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27FB1CD6-2DAE-410D-A34F-D6D5FC3C1B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7073" y="2524829"/>
            <a:ext cx="2608302" cy="823400"/>
          </a:xfrm>
          <a:prstGeom prst="rect">
            <a:avLst/>
          </a:prstGeom>
        </p:spPr>
      </p:pic>
      <p:sp>
        <p:nvSpPr>
          <p:cNvPr id="17" name="화살표: 아래쪽 16">
            <a:extLst>
              <a:ext uri="{FF2B5EF4-FFF2-40B4-BE49-F238E27FC236}">
                <a16:creationId xmlns:a16="http://schemas.microsoft.com/office/drawing/2014/main" id="{3D655144-E725-47E4-A9F2-61910846FA0C}"/>
              </a:ext>
            </a:extLst>
          </p:cNvPr>
          <p:cNvSpPr/>
          <p:nvPr/>
        </p:nvSpPr>
        <p:spPr>
          <a:xfrm>
            <a:off x="4114492" y="3216061"/>
            <a:ext cx="1813463" cy="587422"/>
          </a:xfrm>
          <a:prstGeom prst="downArrow">
            <a:avLst>
              <a:gd name="adj1" fmla="val 47906"/>
              <a:gd name="adj2" fmla="val 50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C403D1A-867B-4856-ABDA-AFBC309FFBCC}"/>
              </a:ext>
            </a:extLst>
          </p:cNvPr>
          <p:cNvSpPr/>
          <p:nvPr/>
        </p:nvSpPr>
        <p:spPr>
          <a:xfrm rot="20182361">
            <a:off x="6262465" y="3636599"/>
            <a:ext cx="749182" cy="611581"/>
          </a:xfrm>
          <a:prstGeom prst="rightArrow">
            <a:avLst>
              <a:gd name="adj1" fmla="val 50000"/>
              <a:gd name="adj2" fmla="val 21641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화살표: 오른쪽 21">
            <a:extLst>
              <a:ext uri="{FF2B5EF4-FFF2-40B4-BE49-F238E27FC236}">
                <a16:creationId xmlns:a16="http://schemas.microsoft.com/office/drawing/2014/main" id="{AD662EBC-FBE4-41DA-A051-F6B9B5775DAC}"/>
              </a:ext>
            </a:extLst>
          </p:cNvPr>
          <p:cNvSpPr/>
          <p:nvPr/>
        </p:nvSpPr>
        <p:spPr>
          <a:xfrm rot="836427">
            <a:off x="6247634" y="4452768"/>
            <a:ext cx="612068" cy="591204"/>
          </a:xfrm>
          <a:prstGeom prst="rightArrow">
            <a:avLst>
              <a:gd name="adj1" fmla="val 50000"/>
              <a:gd name="adj2" fmla="val 22911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/>
          </a:p>
        </p:txBody>
      </p:sp>
      <p:sp>
        <p:nvSpPr>
          <p:cNvPr id="30" name="화살표: 오른쪽 29">
            <a:extLst>
              <a:ext uri="{FF2B5EF4-FFF2-40B4-BE49-F238E27FC236}">
                <a16:creationId xmlns:a16="http://schemas.microsoft.com/office/drawing/2014/main" id="{AFABB6F1-077B-4AC1-91B2-17D3DC434005}"/>
              </a:ext>
            </a:extLst>
          </p:cNvPr>
          <p:cNvSpPr/>
          <p:nvPr/>
        </p:nvSpPr>
        <p:spPr>
          <a:xfrm rot="1417639" flipH="1">
            <a:off x="3194674" y="3636599"/>
            <a:ext cx="685295" cy="611581"/>
          </a:xfrm>
          <a:prstGeom prst="rightArrow">
            <a:avLst>
              <a:gd name="adj1" fmla="val 50000"/>
              <a:gd name="adj2" fmla="val 21641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/>
          </a:p>
        </p:txBody>
      </p:sp>
      <p:sp>
        <p:nvSpPr>
          <p:cNvPr id="32" name="화살표: 오른쪽 31">
            <a:extLst>
              <a:ext uri="{FF2B5EF4-FFF2-40B4-BE49-F238E27FC236}">
                <a16:creationId xmlns:a16="http://schemas.microsoft.com/office/drawing/2014/main" id="{AB20DA5D-C1B0-4ACD-A2E5-45CFFEB313FB}"/>
              </a:ext>
            </a:extLst>
          </p:cNvPr>
          <p:cNvSpPr/>
          <p:nvPr/>
        </p:nvSpPr>
        <p:spPr>
          <a:xfrm rot="20763573" flipH="1">
            <a:off x="3184314" y="4479657"/>
            <a:ext cx="619596" cy="591204"/>
          </a:xfrm>
          <a:prstGeom prst="rightArrow">
            <a:avLst>
              <a:gd name="adj1" fmla="val 50000"/>
              <a:gd name="adj2" fmla="val 22911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C344373-F09F-4C0B-8D7D-D7438E3D3E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7073" y="3704868"/>
            <a:ext cx="2630606" cy="1817018"/>
          </a:xfrm>
          <a:prstGeom prst="rect">
            <a:avLst/>
          </a:prstGeom>
        </p:spPr>
      </p:pic>
      <p:pic>
        <p:nvPicPr>
          <p:cNvPr id="1026" name="Picture 2" descr="VMworld 2021 Media Kit | News &amp; Stories | Global Communications">
            <a:extLst>
              <a:ext uri="{FF2B5EF4-FFF2-40B4-BE49-F238E27FC236}">
                <a16:creationId xmlns:a16="http://schemas.microsoft.com/office/drawing/2014/main" id="{45ACF19A-52A4-4CD1-BE4C-13AA6B23B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498" y="3743758"/>
            <a:ext cx="1462569" cy="82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34EBD106-C75C-4834-8700-B9474E76F4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6596" y="2823791"/>
            <a:ext cx="1774890" cy="170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2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14">
            <a:extLst>
              <a:ext uri="{FF2B5EF4-FFF2-40B4-BE49-F238E27FC236}">
                <a16:creationId xmlns:a16="http://schemas.microsoft.com/office/drawing/2014/main" id="{4E221115-4FEA-4AC5-81A7-D507E13961F6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1B2FA8-F39E-4F67-AE3E-D247F01DDC90}"/>
              </a:ext>
            </a:extLst>
          </p:cNvPr>
          <p:cNvSpPr txBox="1"/>
          <p:nvPr/>
        </p:nvSpPr>
        <p:spPr>
          <a:xfrm>
            <a:off x="272480" y="1160748"/>
            <a:ext cx="3400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하이퍼 컨버지드 인프라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F6246C-9BEA-4529-9332-837186F434B8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/>
              <a:t>다인코어는 서버</a:t>
            </a:r>
            <a:r>
              <a:rPr lang="en-US" altLang="ko-KR" dirty="0"/>
              <a:t> </a:t>
            </a:r>
            <a:r>
              <a:rPr lang="ko-KR" altLang="en-US" dirty="0"/>
              <a:t>및 스토리지 가상화가 통합된 하드웨어 및 소프트웨어 시스템 솔루션인 </a:t>
            </a:r>
            <a:r>
              <a:rPr lang="en-US" altLang="ko-KR" dirty="0"/>
              <a:t>HCI(Hyper Converged Infrastructure)</a:t>
            </a:r>
            <a:r>
              <a:rPr lang="ko-KR" altLang="en-US" dirty="0"/>
              <a:t>에 대한 제품 공급 및 기술지원 서비스를 제공하고 있으며</a:t>
            </a:r>
            <a:r>
              <a:rPr lang="en-US" altLang="ko-KR" dirty="0"/>
              <a:t>, </a:t>
            </a:r>
            <a:r>
              <a:rPr lang="ko-KR" altLang="en-US" dirty="0"/>
              <a:t>업계 </a:t>
            </a:r>
            <a:r>
              <a:rPr lang="en-US" altLang="ko-KR" dirty="0"/>
              <a:t>1</a:t>
            </a:r>
            <a:r>
              <a:rPr lang="ko-KR" altLang="en-US" dirty="0"/>
              <a:t>위의 </a:t>
            </a:r>
            <a:r>
              <a:rPr lang="en-US" altLang="ko-KR" dirty="0"/>
              <a:t>HCI </a:t>
            </a:r>
            <a:r>
              <a:rPr lang="ko-KR" altLang="en-US" dirty="0"/>
              <a:t>제품 공급사인 </a:t>
            </a:r>
            <a:r>
              <a:rPr lang="en-US" altLang="ko-KR" dirty="0"/>
              <a:t>Nutanix</a:t>
            </a:r>
            <a:r>
              <a:rPr lang="ko-KR" altLang="en-US" dirty="0"/>
              <a:t>와  고객의 다양한 요구를 만족시킬 수 있는 최상의 솔루션을 제공하는 </a:t>
            </a:r>
            <a:r>
              <a:rPr lang="en-US" altLang="ko-KR" dirty="0"/>
              <a:t>Cisco HyperFlex</a:t>
            </a:r>
            <a:r>
              <a:rPr lang="ko-KR" altLang="en-US" dirty="0"/>
              <a:t>의 전문 파트너사 입니다</a:t>
            </a:r>
            <a:r>
              <a:rPr lang="en-US" altLang="ko-KR" dirty="0"/>
              <a:t>.</a:t>
            </a:r>
          </a:p>
        </p:txBody>
      </p:sp>
      <p:pic>
        <p:nvPicPr>
          <p:cNvPr id="24" name="Picture 4">
            <a:extLst>
              <a:ext uri="{FF2B5EF4-FFF2-40B4-BE49-F238E27FC236}">
                <a16:creationId xmlns:a16="http://schemas.microsoft.com/office/drawing/2014/main" id="{3B502A2D-DDB3-4BFC-8C2B-D7DDFAA3F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965" y="2691222"/>
            <a:ext cx="3522953" cy="240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Nutanix Objects and Containerized Architecture | Nutanix Community">
            <a:extLst>
              <a:ext uri="{FF2B5EF4-FFF2-40B4-BE49-F238E27FC236}">
                <a16:creationId xmlns:a16="http://schemas.microsoft.com/office/drawing/2014/main" id="{92727285-D89E-4C8C-80B6-75C3EDE0A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645" y="3666540"/>
            <a:ext cx="2569325" cy="190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C6CF36D-25F3-4ED6-8AB3-656284E122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6441" y="3223078"/>
            <a:ext cx="1877658" cy="255750"/>
          </a:xfrm>
          <a:prstGeom prst="rect">
            <a:avLst/>
          </a:prstGeom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6B0F2CB2-D111-447C-8683-805D3CFCD182}"/>
              </a:ext>
            </a:extLst>
          </p:cNvPr>
          <p:cNvGrpSpPr/>
          <p:nvPr/>
        </p:nvGrpSpPr>
        <p:grpSpPr>
          <a:xfrm>
            <a:off x="1296078" y="5061620"/>
            <a:ext cx="817567" cy="540629"/>
            <a:chOff x="859069" y="4849455"/>
            <a:chExt cx="1332574" cy="881186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F321D3B0-6C7A-48E2-AD07-2E838668A9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9069" y="5419224"/>
              <a:ext cx="1332574" cy="311417"/>
            </a:xfrm>
            <a:prstGeom prst="rect">
              <a:avLst/>
            </a:prstGeom>
          </p:spPr>
        </p:pic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142F2E0A-8642-40D3-BCF4-E5EBCD3B2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9069" y="5134339"/>
              <a:ext cx="1332574" cy="311417"/>
            </a:xfrm>
            <a:prstGeom prst="rect">
              <a:avLst/>
            </a:prstGeom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6D477A03-2B5E-42BB-9113-9D8AB39D7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9069" y="4849455"/>
              <a:ext cx="1332574" cy="311417"/>
            </a:xfrm>
            <a:prstGeom prst="rect">
              <a:avLst/>
            </a:prstGeom>
          </p:spPr>
        </p:pic>
      </p:grpSp>
      <p:pic>
        <p:nvPicPr>
          <p:cNvPr id="40" name="그림 39">
            <a:extLst>
              <a:ext uri="{FF2B5EF4-FFF2-40B4-BE49-F238E27FC236}">
                <a16:creationId xmlns:a16="http://schemas.microsoft.com/office/drawing/2014/main" id="{4EE8CD33-7570-41BF-AED1-C9B09C8C7A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1902" y="2822599"/>
            <a:ext cx="3751640" cy="1926979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94C1E726-BE77-4ED7-830F-3C1097E592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1034" y="4087352"/>
            <a:ext cx="3123348" cy="1563567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1CD606E1-DAEA-4893-8B96-7DFB2944D7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99668" y="2996885"/>
            <a:ext cx="1127535" cy="642695"/>
          </a:xfrm>
          <a:prstGeom prst="rect">
            <a:avLst/>
          </a:prstGeom>
        </p:spPr>
      </p:pic>
      <p:sp>
        <p:nvSpPr>
          <p:cNvPr id="31" name="제목 1">
            <a:extLst>
              <a:ext uri="{FF2B5EF4-FFF2-40B4-BE49-F238E27FC236}">
                <a16:creationId xmlns:a16="http://schemas.microsoft.com/office/drawing/2014/main" id="{E548B298-98FE-478A-B87C-326EE74B5DA4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2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3600" dirty="0"/>
              <a:t>사업분야 세부내용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46EFAF-44FE-448B-BB80-47CE0B44BE59}"/>
              </a:ext>
            </a:extLst>
          </p:cNvPr>
          <p:cNvSpPr txBox="1"/>
          <p:nvPr/>
        </p:nvSpPr>
        <p:spPr>
          <a:xfrm>
            <a:off x="1700908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/>
              <a:t>Nutanix</a:t>
            </a:r>
            <a:endParaRPr lang="en-US" altLang="ko-KR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D4E387C-1E1B-4AD9-8F2B-32CAD215CAD3}"/>
              </a:ext>
            </a:extLst>
          </p:cNvPr>
          <p:cNvSpPr txBox="1"/>
          <p:nvPr/>
        </p:nvSpPr>
        <p:spPr>
          <a:xfrm>
            <a:off x="5789529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Cisco HyperFlex</a:t>
            </a: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3E0653A0-AB09-4498-816B-06C3CEDC116F}"/>
              </a:ext>
            </a:extLst>
          </p:cNvPr>
          <p:cNvCxnSpPr>
            <a:cxnSpLocks/>
          </p:cNvCxnSpPr>
          <p:nvPr/>
        </p:nvCxnSpPr>
        <p:spPr>
          <a:xfrm>
            <a:off x="4983541" y="2690339"/>
            <a:ext cx="0" cy="324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955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4">
            <a:extLst>
              <a:ext uri="{FF2B5EF4-FFF2-40B4-BE49-F238E27FC236}">
                <a16:creationId xmlns:a16="http://schemas.microsoft.com/office/drawing/2014/main" id="{435D6B79-0D7D-4872-AAEE-8861C5E29212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71BA6D-9E95-4A81-9E6C-D11C35538C43}"/>
              </a:ext>
            </a:extLst>
          </p:cNvPr>
          <p:cNvSpPr txBox="1"/>
          <p:nvPr/>
        </p:nvSpPr>
        <p:spPr>
          <a:xfrm>
            <a:off x="5789529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/>
              <a:t>Veritas NetBackup</a:t>
            </a:r>
            <a:endParaRPr lang="en-US" altLang="ko-KR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F6246C-9BEA-4529-9332-837186F434B8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/>
              <a:t>어떠한 경우에 라도 고객의 소중한 데이터가 소실되는 것을 사전에 방지하기 위해 다인코어는 다양한 데이터 백업 솔루션에 대한 구축 및 유지관리를 제공하고 있으며</a:t>
            </a:r>
            <a:r>
              <a:rPr lang="en-US" altLang="ko-KR" dirty="0"/>
              <a:t>, </a:t>
            </a:r>
            <a:r>
              <a:rPr lang="ko-KR" altLang="en-US" dirty="0"/>
              <a:t>업계 최상의 데이터 백업 솔루션인 </a:t>
            </a:r>
            <a:r>
              <a:rPr lang="en-US" altLang="ko-KR" dirty="0"/>
              <a:t>IBM Spectrum Protect </a:t>
            </a:r>
            <a:r>
              <a:rPr lang="ko-KR" altLang="en-US" dirty="0"/>
              <a:t>와 </a:t>
            </a:r>
            <a:r>
              <a:rPr lang="en-US" altLang="ko-KR" dirty="0"/>
              <a:t>Veritas NetBackup</a:t>
            </a:r>
            <a:r>
              <a:rPr lang="ko-KR" altLang="en-US" dirty="0"/>
              <a:t> 제품에 대한 공급 및 기술지원 서비스를 제공합니다</a:t>
            </a:r>
            <a:r>
              <a:rPr lang="en-US" altLang="ko-KR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1B2FA8-F39E-4F67-AE3E-D247F01DDC90}"/>
              </a:ext>
            </a:extLst>
          </p:cNvPr>
          <p:cNvSpPr txBox="1"/>
          <p:nvPr/>
        </p:nvSpPr>
        <p:spPr>
          <a:xfrm>
            <a:off x="272480" y="1160748"/>
            <a:ext cx="2784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데이터 백업 솔루션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DD73980-ED24-407C-BBFB-0F542DAB2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116" y="2670161"/>
            <a:ext cx="3099795" cy="154668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D3CBBF-A80C-440B-8C3E-EF8D4FF41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280" y="4216849"/>
            <a:ext cx="1148425" cy="114842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89A580E-11D3-451A-AC62-FC4C61EF20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261" y="4396456"/>
            <a:ext cx="503140" cy="50314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23F55AF-32EE-4D5D-B09D-01F8840472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4857" y="2726206"/>
            <a:ext cx="2211870" cy="154830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9E688039-9EC5-4EEB-A1A5-0843FC1FF1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22480" y="3284531"/>
            <a:ext cx="2211870" cy="129601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FB8CA9E2-7E85-4B05-A3C3-032B8BD683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6658" y="3869165"/>
            <a:ext cx="2901228" cy="16053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VERITAS NetBackup™ Technical Overview VERITAS NETBACKUP™ TECHNICAL OVERVIEW">
            <a:extLst>
              <a:ext uri="{FF2B5EF4-FFF2-40B4-BE49-F238E27FC236}">
                <a16:creationId xmlns:a16="http://schemas.microsoft.com/office/drawing/2014/main" id="{717CB139-FB05-47D9-8444-5901187BA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111" y="4102728"/>
            <a:ext cx="1970209" cy="14568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제목 1">
            <a:extLst>
              <a:ext uri="{FF2B5EF4-FFF2-40B4-BE49-F238E27FC236}">
                <a16:creationId xmlns:a16="http://schemas.microsoft.com/office/drawing/2014/main" id="{74C0F721-986F-4C2B-8277-AAF01179A1CC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세부내용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C92085-9AA2-4559-B1AC-E4004EBBE09F}"/>
              </a:ext>
            </a:extLst>
          </p:cNvPr>
          <p:cNvSpPr txBox="1"/>
          <p:nvPr/>
        </p:nvSpPr>
        <p:spPr>
          <a:xfrm>
            <a:off x="1846978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IBM Spectrum Protect(</a:t>
            </a:r>
            <a:r>
              <a:rPr lang="ko-KR" altLang="en-US" dirty="0"/>
              <a:t>구 </a:t>
            </a:r>
            <a:r>
              <a:rPr lang="en-US" altLang="ko-KR" dirty="0"/>
              <a:t>TSM)</a:t>
            </a:r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F384493-DA83-40A3-BF4D-1BAB2AE19899}"/>
              </a:ext>
            </a:extLst>
          </p:cNvPr>
          <p:cNvCxnSpPr>
            <a:cxnSpLocks/>
          </p:cNvCxnSpPr>
          <p:nvPr/>
        </p:nvCxnSpPr>
        <p:spPr>
          <a:xfrm>
            <a:off x="4971002" y="2690339"/>
            <a:ext cx="0" cy="324036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785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C394999D-4786-4B6A-86A6-24168B727E28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Picture 1" descr="C:\Users\seok\Desktop\콜라보레이션.PNG">
            <a:extLst>
              <a:ext uri="{FF2B5EF4-FFF2-40B4-BE49-F238E27FC236}">
                <a16:creationId xmlns:a16="http://schemas.microsoft.com/office/drawing/2014/main" id="{551AF7FE-ED48-4182-8D71-6A7405BAC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850" y="3909709"/>
            <a:ext cx="2636422" cy="15906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F6246C-9BEA-4529-9332-837186F434B8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Cisco Systems</a:t>
            </a:r>
            <a:r>
              <a:rPr lang="ko-KR" altLang="en-US" dirty="0"/>
              <a:t>와</a:t>
            </a:r>
            <a:r>
              <a:rPr lang="en-US" altLang="ko-KR" dirty="0"/>
              <a:t> Juniper Networks</a:t>
            </a:r>
            <a:r>
              <a:rPr lang="ko-KR" altLang="en-US" dirty="0"/>
              <a:t>는</a:t>
            </a:r>
            <a:r>
              <a:rPr lang="en-US" altLang="ko-KR" dirty="0"/>
              <a:t> </a:t>
            </a:r>
            <a:r>
              <a:rPr lang="ko-KR" altLang="en-US" dirty="0"/>
              <a:t>유무선 네트워크 관련 모든 솔루션을 공급하는 세계 최고의 제조사들입니다</a:t>
            </a:r>
            <a:r>
              <a:rPr lang="en-US" altLang="ko-KR" dirty="0"/>
              <a:t>. </a:t>
            </a:r>
            <a:r>
              <a:rPr lang="ko-KR" altLang="en-US" dirty="0"/>
              <a:t>다인코어는 </a:t>
            </a:r>
            <a:r>
              <a:rPr lang="en-US" altLang="ko-KR" dirty="0"/>
              <a:t>Cisco Systems</a:t>
            </a:r>
            <a:r>
              <a:rPr lang="ko-KR" altLang="en-US" dirty="0"/>
              <a:t>와 </a:t>
            </a:r>
            <a:r>
              <a:rPr lang="en-US" altLang="ko-KR" dirty="0"/>
              <a:t>Juniper Networks</a:t>
            </a:r>
            <a:r>
              <a:rPr lang="ko-KR" altLang="en-US" dirty="0"/>
              <a:t>의 공식 파트너사로서 </a:t>
            </a:r>
            <a:r>
              <a:rPr lang="en-US" altLang="ko-KR" dirty="0"/>
              <a:t>20</a:t>
            </a:r>
            <a:r>
              <a:rPr lang="ko-KR" altLang="en-US" dirty="0"/>
              <a:t>년 이상의 경험 및 축적된 기술력을 보유한 다수의 숙련된 전문가들이 다양한 제품 및 솔루션과 최상의 기술지원 서비스를 다수의 고객들에게 공급해오고 있습니다</a:t>
            </a:r>
            <a:r>
              <a:rPr lang="en-US" altLang="ko-KR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1B2FA8-F39E-4F67-AE3E-D247F01DDC90}"/>
              </a:ext>
            </a:extLst>
          </p:cNvPr>
          <p:cNvSpPr txBox="1"/>
          <p:nvPr/>
        </p:nvSpPr>
        <p:spPr>
          <a:xfrm>
            <a:off x="272480" y="1160748"/>
            <a:ext cx="2100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 통합</a:t>
            </a:r>
          </a:p>
        </p:txBody>
      </p:sp>
      <p:pic>
        <p:nvPicPr>
          <p:cNvPr id="12" name="Picture 3" descr="C:\Users\seok\Desktop\ㅡㅐㅇㅇ.PNG">
            <a:extLst>
              <a:ext uri="{FF2B5EF4-FFF2-40B4-BE49-F238E27FC236}">
                <a16:creationId xmlns:a16="http://schemas.microsoft.com/office/drawing/2014/main" id="{50FD0E72-3F76-40E4-993E-41C6607AE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l="2419" r="3641"/>
          <a:stretch>
            <a:fillRect/>
          </a:stretch>
        </p:blipFill>
        <p:spPr bwMode="auto">
          <a:xfrm>
            <a:off x="5183578" y="2806288"/>
            <a:ext cx="3600400" cy="2831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id="{0202ED80-956A-46DB-9039-1194FBD53C72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세부내용</a:t>
            </a: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BC9F41AD-D9BB-4F7A-B4F9-9289B15E518D}"/>
              </a:ext>
            </a:extLst>
          </p:cNvPr>
          <p:cNvCxnSpPr>
            <a:cxnSpLocks/>
          </p:cNvCxnSpPr>
          <p:nvPr/>
        </p:nvCxnSpPr>
        <p:spPr>
          <a:xfrm>
            <a:off x="4971002" y="2690339"/>
            <a:ext cx="0" cy="324036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0E5D6FC-7E7C-4169-9AE6-804CEABE5D5D}"/>
              </a:ext>
            </a:extLst>
          </p:cNvPr>
          <p:cNvSpPr txBox="1"/>
          <p:nvPr/>
        </p:nvSpPr>
        <p:spPr>
          <a:xfrm>
            <a:off x="5789529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Juniper Networks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599566-9535-469D-9E59-6C2DAA698541}"/>
              </a:ext>
            </a:extLst>
          </p:cNvPr>
          <p:cNvSpPr txBox="1"/>
          <p:nvPr/>
        </p:nvSpPr>
        <p:spPr>
          <a:xfrm>
            <a:off x="1846978" y="5786683"/>
            <a:ext cx="2340260" cy="25574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67000">
                <a:schemeClr val="accent3">
                  <a:lumMod val="75000"/>
                </a:schemeClr>
              </a:gs>
              <a:gs pos="100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>
            <a:defPPr>
              <a:defRPr lang="ko-KR"/>
            </a:defPPr>
            <a:lvl1pPr latinLnBrk="0">
              <a:spcBef>
                <a:spcPts val="0"/>
              </a:spcBef>
              <a:defRPr sz="1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dirty="0"/>
              <a:t>Cisco</a:t>
            </a:r>
            <a:r>
              <a:rPr lang="ko-KR" altLang="en-US" dirty="0"/>
              <a:t> </a:t>
            </a:r>
            <a:r>
              <a:rPr lang="en-US" altLang="ko-KR" dirty="0"/>
              <a:t>Systems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15434BD6-E114-481C-BCFB-03519743FDC2}"/>
              </a:ext>
            </a:extLst>
          </p:cNvPr>
          <p:cNvGrpSpPr/>
          <p:nvPr/>
        </p:nvGrpSpPr>
        <p:grpSpPr>
          <a:xfrm>
            <a:off x="1113618" y="2821095"/>
            <a:ext cx="828000" cy="576000"/>
            <a:chOff x="1532619" y="3161892"/>
            <a:chExt cx="990600" cy="668694"/>
          </a:xfrm>
        </p:grpSpPr>
        <p:pic>
          <p:nvPicPr>
            <p:cNvPr id="26" name="Picture 3" descr="C:\Users\seok\Desktop\1.PNG">
              <a:extLst>
                <a:ext uri="{FF2B5EF4-FFF2-40B4-BE49-F238E27FC236}">
                  <a16:creationId xmlns:a16="http://schemas.microsoft.com/office/drawing/2014/main" id="{E359ABCC-7BC6-4F98-AC00-FDA239D885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 t="30364" b="33217"/>
            <a:stretch>
              <a:fillRect/>
            </a:stretch>
          </p:blipFill>
          <p:spPr bwMode="auto">
            <a:xfrm>
              <a:off x="1532619" y="3161892"/>
              <a:ext cx="990000" cy="2695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  <p:pic>
          <p:nvPicPr>
            <p:cNvPr id="27" name="Picture 4" descr="C:\Users\seok\Desktop\2.PNG">
              <a:extLst>
                <a:ext uri="{FF2B5EF4-FFF2-40B4-BE49-F238E27FC236}">
                  <a16:creationId xmlns:a16="http://schemas.microsoft.com/office/drawing/2014/main" id="{2252159F-60D5-43DF-9793-89D8AF1F9C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 t="29000" b="24154"/>
            <a:stretch>
              <a:fillRect/>
            </a:stretch>
          </p:blipFill>
          <p:spPr bwMode="auto">
            <a:xfrm>
              <a:off x="1532619" y="3429000"/>
              <a:ext cx="990600" cy="40158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</p:grpSp>
      <p:pic>
        <p:nvPicPr>
          <p:cNvPr id="29" name="Picture 5" descr="C:\Users\seok\Desktop\3.PNG">
            <a:extLst>
              <a:ext uri="{FF2B5EF4-FFF2-40B4-BE49-F238E27FC236}">
                <a16:creationId xmlns:a16="http://schemas.microsoft.com/office/drawing/2014/main" id="{C758D67C-49D5-41BC-8039-6379A32B4D8C}"/>
              </a:ext>
            </a:extLst>
          </p:cNvPr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24502" y="2821095"/>
            <a:ext cx="828000" cy="576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0" name="Picture 6" descr="C:\Users\seok\Desktop\4.PNG">
            <a:extLst>
              <a:ext uri="{FF2B5EF4-FFF2-40B4-BE49-F238E27FC236}">
                <a16:creationId xmlns:a16="http://schemas.microsoft.com/office/drawing/2014/main" id="{CA360AD3-5ECC-42C4-ACB9-E1A4085D9311}"/>
              </a:ext>
            </a:extLst>
          </p:cNvPr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69060" y="2821095"/>
            <a:ext cx="828000" cy="576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1" name="Picture 7" descr="C:\Users\seok\Desktop\5.PNG">
            <a:extLst>
              <a:ext uri="{FF2B5EF4-FFF2-40B4-BE49-F238E27FC236}">
                <a16:creationId xmlns:a16="http://schemas.microsoft.com/office/drawing/2014/main" id="{8E10555F-D9D8-420B-9562-0965A5695C41}"/>
              </a:ext>
            </a:extLst>
          </p:cNvPr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79944" y="2821095"/>
            <a:ext cx="828000" cy="576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98B9EF9-7620-4037-B622-DAA0C830A6B1}"/>
              </a:ext>
            </a:extLst>
          </p:cNvPr>
          <p:cNvSpPr txBox="1"/>
          <p:nvPr/>
        </p:nvSpPr>
        <p:spPr>
          <a:xfrm>
            <a:off x="1064568" y="3374995"/>
            <a:ext cx="8611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Router &amp; Switch</a:t>
            </a:r>
            <a:endParaRPr lang="ko-KR" altLang="en-US" sz="8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2DEB40F-1B4A-4736-84F6-33F76685721F}"/>
              </a:ext>
            </a:extLst>
          </p:cNvPr>
          <p:cNvSpPr txBox="1"/>
          <p:nvPr/>
        </p:nvSpPr>
        <p:spPr>
          <a:xfrm>
            <a:off x="2188546" y="3374995"/>
            <a:ext cx="54213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Wireless</a:t>
            </a:r>
            <a:endParaRPr lang="ko-KR" altLang="en-US" sz="8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A7AD636-1563-41F7-A661-917E746CC6B6}"/>
              </a:ext>
            </a:extLst>
          </p:cNvPr>
          <p:cNvSpPr txBox="1"/>
          <p:nvPr/>
        </p:nvSpPr>
        <p:spPr>
          <a:xfrm>
            <a:off x="3178655" y="3374995"/>
            <a:ext cx="5196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Security</a:t>
            </a:r>
            <a:endParaRPr lang="ko-KR" altLang="en-US" sz="8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1716E2B-66BE-473E-A75A-6F0B9269DA60}"/>
              </a:ext>
            </a:extLst>
          </p:cNvPr>
          <p:cNvSpPr txBox="1"/>
          <p:nvPr/>
        </p:nvSpPr>
        <p:spPr>
          <a:xfrm>
            <a:off x="4029490" y="3374995"/>
            <a:ext cx="7473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Management</a:t>
            </a:r>
            <a:endParaRPr lang="ko-KR" altLang="en-US" sz="8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1258961-BC02-4D9C-851F-D94102AFB663}"/>
              </a:ext>
            </a:extLst>
          </p:cNvPr>
          <p:cNvSpPr txBox="1"/>
          <p:nvPr/>
        </p:nvSpPr>
        <p:spPr>
          <a:xfrm>
            <a:off x="1821878" y="5454346"/>
            <a:ext cx="1051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/>
              <a:t>Collaboration</a:t>
            </a:r>
            <a:endParaRPr lang="ko-KR" altLang="en-US" sz="1200" b="1" dirty="0"/>
          </a:p>
        </p:txBody>
      </p:sp>
      <p:pic>
        <p:nvPicPr>
          <p:cNvPr id="48" name="Picture 1" descr="C:\Users\seok\Desktop\22.PNG">
            <a:extLst>
              <a:ext uri="{FF2B5EF4-FFF2-40B4-BE49-F238E27FC236}">
                <a16:creationId xmlns:a16="http://schemas.microsoft.com/office/drawing/2014/main" id="{CCA84E2C-72D3-4838-BDCB-44E99AC807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/>
          <a:srcRect l="1016" r="46861"/>
          <a:stretch/>
        </p:blipFill>
        <p:spPr bwMode="auto">
          <a:xfrm>
            <a:off x="3834676" y="4355826"/>
            <a:ext cx="967004" cy="115639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9" name="Picture 2" descr="C:\Users\seok\Desktop\데이.PNG">
            <a:extLst>
              <a:ext uri="{FF2B5EF4-FFF2-40B4-BE49-F238E27FC236}">
                <a16:creationId xmlns:a16="http://schemas.microsoft.com/office/drawing/2014/main" id="{407D56FD-8BD5-42B6-900D-F63367686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39606" y="3881203"/>
            <a:ext cx="745979" cy="478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2CB2142-9FB4-4A10-AE1F-8FF9C09A5D4C}"/>
              </a:ext>
            </a:extLst>
          </p:cNvPr>
          <p:cNvSpPr txBox="1"/>
          <p:nvPr/>
        </p:nvSpPr>
        <p:spPr>
          <a:xfrm>
            <a:off x="3816887" y="5454346"/>
            <a:ext cx="941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/>
              <a:t>Data Center</a:t>
            </a:r>
            <a:endParaRPr lang="ko-KR" altLang="en-US" sz="1200" b="1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C380793-172D-4756-8B63-0EE3709FA5D8}"/>
              </a:ext>
            </a:extLst>
          </p:cNvPr>
          <p:cNvSpPr txBox="1"/>
          <p:nvPr/>
        </p:nvSpPr>
        <p:spPr>
          <a:xfrm>
            <a:off x="2246338" y="3474539"/>
            <a:ext cx="1509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/>
              <a:t>Borderless Networks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585306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9A18ECDC-CBE8-4DDF-AF44-85A683C91271}"/>
              </a:ext>
            </a:extLst>
          </p:cNvPr>
          <p:cNvSpPr/>
          <p:nvPr/>
        </p:nvSpPr>
        <p:spPr>
          <a:xfrm>
            <a:off x="758534" y="2492896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36338A2-CC44-4E7D-BBDC-DB3A29CBE775}"/>
              </a:ext>
            </a:extLst>
          </p:cNvPr>
          <p:cNvSpPr/>
          <p:nvPr/>
        </p:nvSpPr>
        <p:spPr>
          <a:xfrm>
            <a:off x="950618" y="2979214"/>
            <a:ext cx="125605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TrusGuard</a:t>
            </a:r>
            <a:endParaRPr lang="ko-KR" altLang="en-US" sz="1100" dirty="0">
              <a:solidFill>
                <a:schemeClr val="tx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A62D75F-FB8F-4AF7-B2FF-55D78F6AC4EE}"/>
              </a:ext>
            </a:extLst>
          </p:cNvPr>
          <p:cNvSpPr/>
          <p:nvPr/>
        </p:nvSpPr>
        <p:spPr>
          <a:xfrm>
            <a:off x="2246762" y="2979214"/>
            <a:ext cx="196246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국내 네트워크 환경에 최적화된 차세대 네트워크 방화벽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21E3C72-ACC5-4656-AD81-B1FEC0DDCCCF}"/>
              </a:ext>
            </a:extLst>
          </p:cNvPr>
          <p:cNvSpPr/>
          <p:nvPr/>
        </p:nvSpPr>
        <p:spPr>
          <a:xfrm>
            <a:off x="950618" y="3592420"/>
            <a:ext cx="125605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DPX</a:t>
            </a:r>
            <a:endParaRPr lang="ko-KR" altLang="en-US" sz="1100" dirty="0">
              <a:solidFill>
                <a:schemeClr val="tx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9BE75858-3E88-43AC-BA70-EA99FAC86B0F}"/>
              </a:ext>
            </a:extLst>
          </p:cNvPr>
          <p:cNvSpPr/>
          <p:nvPr/>
        </p:nvSpPr>
        <p:spPr>
          <a:xfrm>
            <a:off x="2246762" y="3592420"/>
            <a:ext cx="196246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국내 시장점유율 </a:t>
            </a:r>
            <a:r>
              <a:rPr lang="en-US" altLang="ko-KR" sz="1050" dirty="0">
                <a:solidFill>
                  <a:schemeClr val="tx1"/>
                </a:solidFill>
                <a:latin typeface="+mj-ea"/>
                <a:ea typeface="+mj-ea"/>
              </a:rPr>
              <a:t>1</a:t>
            </a:r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위의 </a:t>
            </a:r>
            <a:r>
              <a:rPr lang="en-US" altLang="ko-KR" sz="1050" dirty="0">
                <a:solidFill>
                  <a:schemeClr val="tx1"/>
                </a:solidFill>
                <a:latin typeface="+mj-ea"/>
                <a:ea typeface="+mj-ea"/>
              </a:rPr>
              <a:t>DDoS </a:t>
            </a:r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대응 솔루션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8F118D-29D7-4023-AA69-870D8BEB0767}"/>
              </a:ext>
            </a:extLst>
          </p:cNvPr>
          <p:cNvSpPr/>
          <p:nvPr/>
        </p:nvSpPr>
        <p:spPr>
          <a:xfrm>
            <a:off x="950618" y="4205626"/>
            <a:ext cx="125605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AIPS</a:t>
            </a:r>
            <a:endParaRPr lang="ko-KR" altLang="en-US" sz="1100" dirty="0">
              <a:solidFill>
                <a:schemeClr val="tx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9004DBB-9C56-4A08-BE1D-885FDA3DF73F}"/>
              </a:ext>
            </a:extLst>
          </p:cNvPr>
          <p:cNvSpPr/>
          <p:nvPr/>
        </p:nvSpPr>
        <p:spPr>
          <a:xfrm>
            <a:off x="2246762" y="4205626"/>
            <a:ext cx="196246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향상된 위협 탐지와 대응능력의 차세대 네트워크 침입방지 솔루션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E29C8A91-DCDF-43E8-8A8C-FAA4CBB1FF10}"/>
              </a:ext>
            </a:extLst>
          </p:cNvPr>
          <p:cNvSpPr/>
          <p:nvPr/>
        </p:nvSpPr>
        <p:spPr>
          <a:xfrm>
            <a:off x="950618" y="4818832"/>
            <a:ext cx="125605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TrusGuard DPX</a:t>
            </a:r>
            <a:endParaRPr lang="ko-KR" altLang="en-US" sz="1100" dirty="0">
              <a:solidFill>
                <a:schemeClr val="tx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28A335DA-8CEB-4BF5-A76C-CC88353F2205}"/>
              </a:ext>
            </a:extLst>
          </p:cNvPr>
          <p:cNvSpPr/>
          <p:nvPr/>
        </p:nvSpPr>
        <p:spPr>
          <a:xfrm>
            <a:off x="2246762" y="4818832"/>
            <a:ext cx="196246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갈수록 고도화 되는 </a:t>
            </a:r>
            <a:r>
              <a:rPr lang="en-US" altLang="ko-KR" sz="1050" dirty="0">
                <a:solidFill>
                  <a:schemeClr val="tx1"/>
                </a:solidFill>
                <a:latin typeface="+mj-ea"/>
                <a:ea typeface="+mj-ea"/>
              </a:rPr>
              <a:t>DDoS </a:t>
            </a:r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공격에 대한 효과적인 대응 솔루션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A66CB4FF-99D1-4E3C-81B4-BABA9F85D47A}"/>
              </a:ext>
            </a:extLst>
          </p:cNvPr>
          <p:cNvSpPr/>
          <p:nvPr/>
        </p:nvSpPr>
        <p:spPr>
          <a:xfrm>
            <a:off x="950618" y="5432038"/>
            <a:ext cx="125605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TrusGuard IPX</a:t>
            </a:r>
            <a:endParaRPr lang="ko-KR" altLang="en-US" sz="1100" dirty="0">
              <a:solidFill>
                <a:schemeClr val="tx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7ABD0258-D52A-4500-90EB-E88870931DE8}"/>
              </a:ext>
            </a:extLst>
          </p:cNvPr>
          <p:cNvSpPr/>
          <p:nvPr/>
        </p:nvSpPr>
        <p:spPr>
          <a:xfrm>
            <a:off x="2246762" y="5432038"/>
            <a:ext cx="1962460" cy="55324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50" dirty="0">
                <a:solidFill>
                  <a:schemeClr val="tx1"/>
                </a:solidFill>
                <a:latin typeface="+mj-ea"/>
                <a:ea typeface="+mj-ea"/>
              </a:rPr>
              <a:t>다양한 보안위협에 최적화된 네트워크 침입방지 솔루션</a:t>
            </a:r>
          </a:p>
        </p:txBody>
      </p:sp>
      <p:pic>
        <p:nvPicPr>
          <p:cNvPr id="1026" name="Picture 2" descr="TrusGuard">
            <a:extLst>
              <a:ext uri="{FF2B5EF4-FFF2-40B4-BE49-F238E27FC236}">
                <a16:creationId xmlns:a16="http://schemas.microsoft.com/office/drawing/2014/main" id="{C12A9FB7-DBE0-447A-908D-49E95B896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36890" r="10101" b="28926"/>
          <a:stretch/>
        </p:blipFill>
        <p:spPr bwMode="auto">
          <a:xfrm>
            <a:off x="1218643" y="3264666"/>
            <a:ext cx="720000" cy="18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PX">
            <a:extLst>
              <a:ext uri="{FF2B5EF4-FFF2-40B4-BE49-F238E27FC236}">
                <a16:creationId xmlns:a16="http://schemas.microsoft.com/office/drawing/2014/main" id="{E39A18E6-388F-4D75-88E1-3A5DC45C0C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35798" r="9401" b="23780"/>
          <a:stretch/>
        </p:blipFill>
        <p:spPr bwMode="auto">
          <a:xfrm>
            <a:off x="1218643" y="3861048"/>
            <a:ext cx="720000" cy="2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IPS">
            <a:extLst>
              <a:ext uri="{FF2B5EF4-FFF2-40B4-BE49-F238E27FC236}">
                <a16:creationId xmlns:a16="http://schemas.microsoft.com/office/drawing/2014/main" id="{B554B9D6-E122-48B0-BEBF-85C782EA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4" t="31731" r="12901" b="28926"/>
          <a:stretch/>
        </p:blipFill>
        <p:spPr bwMode="auto">
          <a:xfrm>
            <a:off x="1218643" y="4451591"/>
            <a:ext cx="720000" cy="23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rusGuard DPX">
            <a:extLst>
              <a:ext uri="{FF2B5EF4-FFF2-40B4-BE49-F238E27FC236}">
                <a16:creationId xmlns:a16="http://schemas.microsoft.com/office/drawing/2014/main" id="{4634CD71-A6F9-4598-8C8E-EA89F193EF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1" t="34705" r="9400" b="22064"/>
          <a:stretch/>
        </p:blipFill>
        <p:spPr bwMode="auto">
          <a:xfrm>
            <a:off x="1218643" y="5085184"/>
            <a:ext cx="720000" cy="23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rusGuard IPX">
            <a:extLst>
              <a:ext uri="{FF2B5EF4-FFF2-40B4-BE49-F238E27FC236}">
                <a16:creationId xmlns:a16="http://schemas.microsoft.com/office/drawing/2014/main" id="{61214B56-8172-45AF-86D1-045A23AEFB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" t="36890" r="9688" b="19351"/>
          <a:stretch/>
        </p:blipFill>
        <p:spPr bwMode="auto">
          <a:xfrm>
            <a:off x="1218643" y="5685822"/>
            <a:ext cx="720000" cy="24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F6246C-9BEA-4529-9332-837186F434B8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891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 err="1"/>
              <a:t>안랩은</a:t>
            </a:r>
            <a:r>
              <a:rPr lang="ko-KR" altLang="en-US" dirty="0"/>
              <a:t> </a:t>
            </a:r>
            <a:r>
              <a:rPr lang="en-US" altLang="ko-KR" dirty="0"/>
              <a:t>Endpoint </a:t>
            </a:r>
            <a:r>
              <a:rPr lang="ko-KR" altLang="en-US" dirty="0"/>
              <a:t>및 네트워크 보안제품 및 솔루션을 공급하고 있으며 국내 보안업계에서</a:t>
            </a:r>
            <a:r>
              <a:rPr lang="en-US" altLang="ko-KR" dirty="0"/>
              <a:t> </a:t>
            </a:r>
            <a:r>
              <a:rPr lang="ko-KR" altLang="en-US" dirty="0"/>
              <a:t>가장 오랜 역사와 가장 큰 규모를 자랑하는 기업입니다</a:t>
            </a:r>
            <a:r>
              <a:rPr lang="en-US" altLang="ko-KR" dirty="0"/>
              <a:t>. </a:t>
            </a:r>
            <a:r>
              <a:rPr lang="ko-KR" altLang="en-US" dirty="0"/>
              <a:t>다인코어는 안랩의 네트워크 부문 파트너로서 </a:t>
            </a:r>
            <a:r>
              <a:rPr lang="ko-KR" altLang="en-US" dirty="0" err="1"/>
              <a:t>안랩에서</a:t>
            </a:r>
            <a:r>
              <a:rPr lang="ko-KR" altLang="en-US" dirty="0"/>
              <a:t> 제조하는 네트워크 보안 제품들과 관련 기술지원 서비스를 여러 고객들에게 제공하고 있습니다</a:t>
            </a:r>
            <a:r>
              <a:rPr lang="en-US" altLang="ko-KR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1B2FA8-F39E-4F67-AE3E-D247F01DDC90}"/>
              </a:ext>
            </a:extLst>
          </p:cNvPr>
          <p:cNvSpPr txBox="1"/>
          <p:nvPr/>
        </p:nvSpPr>
        <p:spPr>
          <a:xfrm>
            <a:off x="272480" y="1160748"/>
            <a:ext cx="2100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 보안</a:t>
            </a:r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3C195AC5-8B32-4DF9-8244-A9F34629617A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세부내용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0204B6E6-3AEC-4C3C-B288-4C05995198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5459" y="2979214"/>
            <a:ext cx="4678706" cy="30060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69E32F-E0CE-4298-974C-C49C16989E78}"/>
              </a:ext>
            </a:extLst>
          </p:cNvPr>
          <p:cNvSpPr txBox="1"/>
          <p:nvPr/>
        </p:nvSpPr>
        <p:spPr>
          <a:xfrm>
            <a:off x="5381406" y="2642271"/>
            <a:ext cx="25506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안랩</a:t>
            </a:r>
            <a:r>
              <a:rPr lang="ko-KR" altLang="en-US" sz="1200" dirty="0"/>
              <a:t> 전체 보안 솔루션 및 제품 구성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2E4C7AA-9CC7-42CF-8034-FECD7B0C02F1}"/>
              </a:ext>
            </a:extLst>
          </p:cNvPr>
          <p:cNvSpPr txBox="1"/>
          <p:nvPr/>
        </p:nvSpPr>
        <p:spPr>
          <a:xfrm>
            <a:off x="1640632" y="2642271"/>
            <a:ext cx="17940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안랩</a:t>
            </a:r>
            <a:r>
              <a:rPr lang="ko-KR" altLang="en-US" sz="1200" dirty="0"/>
              <a:t> 네트워크 보안제품</a:t>
            </a: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2582F9AB-8E91-4B51-AD51-91C8286BE92C}"/>
              </a:ext>
            </a:extLst>
          </p:cNvPr>
          <p:cNvSpPr/>
          <p:nvPr/>
        </p:nvSpPr>
        <p:spPr>
          <a:xfrm>
            <a:off x="2178579" y="3207286"/>
            <a:ext cx="97102" cy="9710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1A86C10B-20AF-440D-A79A-AE7A813895C1}"/>
              </a:ext>
            </a:extLst>
          </p:cNvPr>
          <p:cNvSpPr/>
          <p:nvPr/>
        </p:nvSpPr>
        <p:spPr>
          <a:xfrm>
            <a:off x="2178579" y="3818534"/>
            <a:ext cx="97102" cy="9710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9CF4CF15-72FB-4694-A59A-89BFC15A4889}"/>
              </a:ext>
            </a:extLst>
          </p:cNvPr>
          <p:cNvSpPr/>
          <p:nvPr/>
        </p:nvSpPr>
        <p:spPr>
          <a:xfrm>
            <a:off x="2178579" y="4429782"/>
            <a:ext cx="97102" cy="9710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3F6101F9-FCD3-4420-8B27-7DD94CB78DBD}"/>
              </a:ext>
            </a:extLst>
          </p:cNvPr>
          <p:cNvSpPr/>
          <p:nvPr/>
        </p:nvSpPr>
        <p:spPr>
          <a:xfrm>
            <a:off x="2178579" y="5036633"/>
            <a:ext cx="97102" cy="9710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1AA84B9-0467-4224-9C62-6CA2C1A52AE1}"/>
              </a:ext>
            </a:extLst>
          </p:cNvPr>
          <p:cNvSpPr/>
          <p:nvPr/>
        </p:nvSpPr>
        <p:spPr>
          <a:xfrm>
            <a:off x="2178579" y="5643484"/>
            <a:ext cx="97102" cy="9710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601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4">
            <a:extLst>
              <a:ext uri="{FF2B5EF4-FFF2-40B4-BE49-F238E27FC236}">
                <a16:creationId xmlns:a16="http://schemas.microsoft.com/office/drawing/2014/main" id="{2EF060DC-770A-44E4-8268-2D7B70479CE4}"/>
              </a:ext>
            </a:extLst>
          </p:cNvPr>
          <p:cNvSpPr/>
          <p:nvPr/>
        </p:nvSpPr>
        <p:spPr>
          <a:xfrm>
            <a:off x="776536" y="2510319"/>
            <a:ext cx="8388932" cy="3780420"/>
          </a:xfrm>
          <a:prstGeom prst="roundRect">
            <a:avLst>
              <a:gd name="adj" fmla="val 2221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제목 1">
            <a:extLst>
              <a:ext uri="{FF2B5EF4-FFF2-40B4-BE49-F238E27FC236}">
                <a16:creationId xmlns:a16="http://schemas.microsoft.com/office/drawing/2014/main" id="{29EC0CD1-C06F-4944-9522-C2833B7008AF}"/>
              </a:ext>
            </a:extLst>
          </p:cNvPr>
          <p:cNvSpPr txBox="1">
            <a:spLocks/>
          </p:cNvSpPr>
          <p:nvPr/>
        </p:nvSpPr>
        <p:spPr bwMode="auto">
          <a:xfrm>
            <a:off x="164468" y="232976"/>
            <a:ext cx="37753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eaLnBrk="1" hangingPunct="1">
              <a:defRPr sz="3600" b="0" ker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+mj-cs"/>
              </a:defRPr>
            </a:lvl1pPr>
            <a:lvl2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eaLnBrk="1" hangingPunct="1">
              <a:defRPr sz="3200" b="1">
                <a:solidFill>
                  <a:srgbClr val="EAEAEA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62E2A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dirty="0"/>
              <a:t>사업분야 세부내용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54D8EB-209B-4415-9535-AA9DF1301E7B}"/>
              </a:ext>
            </a:extLst>
          </p:cNvPr>
          <p:cNvSpPr txBox="1"/>
          <p:nvPr/>
        </p:nvSpPr>
        <p:spPr>
          <a:xfrm>
            <a:off x="344488" y="1610219"/>
            <a:ext cx="9361040" cy="767239"/>
          </a:xfrm>
          <a:prstGeom prst="roundRect">
            <a:avLst>
              <a:gd name="adj" fmla="val 7404"/>
            </a:avLst>
          </a:prstGeom>
          <a:solidFill>
            <a:srgbClr val="00406D"/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algn="l" latinLnBrk="0">
              <a:spcBef>
                <a:spcPts val="600"/>
              </a:spcBef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ko-KR" altLang="en-US" dirty="0"/>
              <a:t>다인코어는 국방과학연구소 및 방산관련 업계에서 수행하는 전자전 체계</a:t>
            </a:r>
            <a:r>
              <a:rPr lang="en-US" altLang="ko-KR" dirty="0"/>
              <a:t>,</a:t>
            </a:r>
            <a:r>
              <a:rPr lang="ko-KR" altLang="en-US" dirty="0"/>
              <a:t> 전자시험장</a:t>
            </a:r>
            <a:r>
              <a:rPr lang="en-US" altLang="ko-KR" dirty="0"/>
              <a:t>,</a:t>
            </a:r>
            <a:r>
              <a:rPr lang="ko-KR" altLang="en-US" dirty="0"/>
              <a:t> 무인기 데이터링크 체계개발 사업에 </a:t>
            </a:r>
            <a:r>
              <a:rPr lang="en-US" altLang="ko-KR" dirty="0"/>
              <a:t>15</a:t>
            </a:r>
            <a:r>
              <a:rPr lang="ko-KR" altLang="en-US" dirty="0"/>
              <a:t>년 이상 지속적으로 참여하고 있으며</a:t>
            </a:r>
            <a:r>
              <a:rPr lang="en-US" altLang="ko-KR" dirty="0"/>
              <a:t>, </a:t>
            </a:r>
            <a:r>
              <a:rPr lang="ko-KR" altLang="en-US" dirty="0"/>
              <a:t>무인정찰기</a:t>
            </a:r>
            <a:r>
              <a:rPr lang="en-US" altLang="ko-KR" dirty="0"/>
              <a:t>/</a:t>
            </a:r>
            <a:r>
              <a:rPr lang="ko-KR" altLang="en-US" dirty="0"/>
              <a:t>무인공격기에 탑재되는 데이터링크 체계용 지상중계망 연동 시스템을 자체적으로 개발하여 국내 유수의 방산업체인 한화시스템에 공급해 오고 있습니다</a:t>
            </a:r>
            <a:r>
              <a:rPr lang="en-US" altLang="ko-KR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9E1D12-5F8A-4F08-9799-742EED2A2E9C}"/>
              </a:ext>
            </a:extLst>
          </p:cNvPr>
          <p:cNvSpPr txBox="1"/>
          <p:nvPr/>
        </p:nvSpPr>
        <p:spPr>
          <a:xfrm>
            <a:off x="272480" y="1160748"/>
            <a:ext cx="54345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국방분야 전자전</a:t>
            </a:r>
            <a:r>
              <a:rPr lang="en-US" altLang="ko-KR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데이터링크 체계 사업</a:t>
            </a:r>
            <a:endParaRPr lang="en-US" altLang="ko-KR" sz="2400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한화시스템, 합동전술 데이터링크 체계개발 우선협상자로 선정… 1300억 규모 | Save Internet 뉴데일리">
            <a:extLst>
              <a:ext uri="{FF2B5EF4-FFF2-40B4-BE49-F238E27FC236}">
                <a16:creationId xmlns:a16="http://schemas.microsoft.com/office/drawing/2014/main" id="{302AA035-E3E5-46AF-B218-846429CDC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24" y="2690339"/>
            <a:ext cx="5332781" cy="342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9AE4D2F-3A37-4457-BC9B-BBD35DBCC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1003" y="4598551"/>
            <a:ext cx="2679195" cy="137850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4E6CBF9-2310-43EB-8CF1-90790AB6C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1003" y="3230399"/>
            <a:ext cx="2679195" cy="1308124"/>
          </a:xfrm>
          <a:prstGeom prst="rect">
            <a:avLst/>
          </a:prstGeom>
        </p:spPr>
      </p:pic>
      <p:pic>
        <p:nvPicPr>
          <p:cNvPr id="1028" name="Picture 4" descr="한화시스템, 1300억원 규모 '합동 전술 데이터 링크 체계' 우선협상대상자 선정 - 아시아투데이">
            <a:extLst>
              <a:ext uri="{FF2B5EF4-FFF2-40B4-BE49-F238E27FC236}">
                <a16:creationId xmlns:a16="http://schemas.microsoft.com/office/drawing/2014/main" id="{444844CC-E29A-487F-AE18-557D532E4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62" y="2762347"/>
            <a:ext cx="1230958" cy="34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90A569-1183-46DF-8910-E850184C80ED}"/>
              </a:ext>
            </a:extLst>
          </p:cNvPr>
          <p:cNvSpPr txBox="1"/>
          <p:nvPr/>
        </p:nvSpPr>
        <p:spPr>
          <a:xfrm>
            <a:off x="6895705" y="2690339"/>
            <a:ext cx="1624164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데이터링크 체계용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지상중계망 연동장치</a:t>
            </a:r>
          </a:p>
        </p:txBody>
      </p:sp>
    </p:spTree>
    <p:extLst>
      <p:ext uri="{BB962C8B-B14F-4D97-AF65-F5344CB8AC3E}">
        <p14:creationId xmlns:p14="http://schemas.microsoft.com/office/powerpoint/2010/main" val="3321380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B5A2244-AB62-4051-A798-5B7DAC4FD233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152800" y="2967038"/>
            <a:ext cx="3829050" cy="923925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o-KR" altLang="en-US" sz="5400" dirty="0">
                <a:solidFill>
                  <a:srgbClr val="00406D"/>
                </a:solidFill>
              </a:rPr>
              <a:t>감사합니다</a:t>
            </a:r>
            <a:r>
              <a:rPr lang="en-US" altLang="ko-KR" sz="5400" dirty="0">
                <a:solidFill>
                  <a:srgbClr val="00406D"/>
                </a:solidFill>
              </a:rPr>
              <a:t>.</a:t>
            </a:r>
            <a:endParaRPr lang="ko-KR" altLang="en-US" sz="5400" dirty="0">
              <a:solidFill>
                <a:srgbClr val="0040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357602"/>
      </p:ext>
    </p:extLst>
  </p:cSld>
  <p:clrMapOvr>
    <a:masterClrMapping/>
  </p:clrMapOvr>
</p:sld>
</file>

<file path=ppt/theme/theme1.xml><?xml version="1.0" encoding="utf-8"?>
<a:theme xmlns:a="http://schemas.openxmlformats.org/drawingml/2006/main" name="New_Korea03">
  <a:themeElements>
    <a:clrScheme name="Korea03">
      <a:dk1>
        <a:srgbClr val="000000"/>
      </a:dk1>
      <a:lt1>
        <a:srgbClr val="FFFFFF"/>
      </a:lt1>
      <a:dk2>
        <a:srgbClr val="0362B9"/>
      </a:dk2>
      <a:lt2>
        <a:srgbClr val="BCE7FA"/>
      </a:lt2>
      <a:accent1>
        <a:srgbClr val="3DB5DB"/>
      </a:accent1>
      <a:accent2>
        <a:srgbClr val="DF9B29"/>
      </a:accent2>
      <a:accent3>
        <a:srgbClr val="6699FF"/>
      </a:accent3>
      <a:accent4>
        <a:srgbClr val="D361AA"/>
      </a:accent4>
      <a:accent5>
        <a:srgbClr val="A3D75D"/>
      </a:accent5>
      <a:accent6>
        <a:srgbClr val="D36161"/>
      </a:accent6>
      <a:hlink>
        <a:srgbClr val="FF9933"/>
      </a:hlink>
      <a:folHlink>
        <a:srgbClr val="FF3399"/>
      </a:folHlink>
    </a:clrScheme>
    <a:fontScheme name="Korea03">
      <a:majorFont>
        <a:latin typeface="Corbel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w Cen MT"/>
        <a:ea typeface=""/>
        <a:cs typeface=""/>
        <a:font script="Jpan" typeface="HGｺﾞｼｯｸE"/>
        <a:font script="Hang" typeface="휴먼모음T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orea03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hade val="100000"/>
                <a:satMod val="115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3E1689-1E09-4ADC-A5E7-6718BF79A8A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FF1070-8794-47AC-90B7-1F2E078096FF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40262f94-9f35-4ac3-9a90-690165a166b7"/>
    <ds:schemaRef ds:uri="a4f35948-e619-41b3-aa29-22878b09cfd2"/>
    <ds:schemaRef ds:uri="http://schemas.microsoft.com/office/2006/metadata/properties"/>
    <ds:schemaRef ds:uri="http://purl.org/dc/terms/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CB30B94-6D3B-4C91-947C-5EB8E8EFFE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[고급형]심플한_비즈니스_스타일(자동완성형_포함)</Template>
  <TotalTime>2631</TotalTime>
  <Words>1353</Words>
  <Application>Microsoft Office PowerPoint</Application>
  <PresentationFormat>A4 용지(210x297mm)</PresentationFormat>
  <Paragraphs>369</Paragraphs>
  <Slides>20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7" baseType="lpstr">
      <vt:lpstr>MyriadLightCondensedItalic</vt:lpstr>
      <vt:lpstr>YDI윤고딕250</vt:lpstr>
      <vt:lpstr>나눔고딕</vt:lpstr>
      <vt:lpstr>나눔고딕 ExtraBold</vt:lpstr>
      <vt:lpstr>나눔바른고딕</vt:lpstr>
      <vt:lpstr>나눔스퀘어OTF_ac ExtraBold</vt:lpstr>
      <vt:lpstr>나눔스퀘어라운드 ExtraBold</vt:lpstr>
      <vt:lpstr>다음_SemiBold</vt:lpstr>
      <vt:lpstr>바탕</vt:lpstr>
      <vt:lpstr>Arial</vt:lpstr>
      <vt:lpstr>Corbel</vt:lpstr>
      <vt:lpstr>Tw Cen MT</vt:lpstr>
      <vt:lpstr>Wingdings</vt:lpstr>
      <vt:lpstr>Wingdings 2</vt:lpstr>
      <vt:lpstr>나눔스퀘어_ac</vt:lpstr>
      <vt:lpstr>맑은 고딕</vt:lpstr>
      <vt:lpstr>New_Korea03</vt:lpstr>
      <vt:lpstr>주식회사 다인코어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랜스㈜</dc:title>
  <dc:creator>Hyun Eunwon</dc:creator>
  <cp:lastModifiedBy>Myoungjin Kim</cp:lastModifiedBy>
  <cp:revision>314</cp:revision>
  <cp:lastPrinted>2019-03-18T02:29:30Z</cp:lastPrinted>
  <dcterms:created xsi:type="dcterms:W3CDTF">2018-06-25T00:15:41Z</dcterms:created>
  <dcterms:modified xsi:type="dcterms:W3CDTF">2024-03-26T07:51:33Z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